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61" r:id="rId5"/>
    <p:sldId id="262" r:id="rId6"/>
    <p:sldId id="268" r:id="rId7"/>
    <p:sldId id="264" r:id="rId8"/>
    <p:sldId id="265" r:id="rId9"/>
    <p:sldId id="280" r:id="rId10"/>
    <p:sldId id="272" r:id="rId11"/>
    <p:sldId id="275" r:id="rId12"/>
    <p:sldId id="274" r:id="rId13"/>
    <p:sldId id="276" r:id="rId14"/>
    <p:sldId id="277" r:id="rId15"/>
    <p:sldId id="278" r:id="rId16"/>
    <p:sldId id="279" r:id="rId17"/>
    <p:sldId id="267" r:id="rId18"/>
    <p:sldId id="286" r:id="rId19"/>
    <p:sldId id="281" r:id="rId20"/>
    <p:sldId id="287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44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D10"/>
    <a:srgbClr val="F5F9BF"/>
    <a:srgbClr val="EBF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6252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1254" y="-90"/>
      </p:cViewPr>
      <p:guideLst>
        <p:guide orient="horz" pos="2644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2451C-22F3-43D8-8C58-F3563FE05B29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A26E8D-B43C-4F3D-A85B-2B01887E712C}">
      <dgm:prSet phldrT="[Texto]" custT="1"/>
      <dgm:spPr>
        <a:solidFill>
          <a:srgbClr val="A3AD10"/>
        </a:solidFill>
      </dgm:spPr>
      <dgm:t>
        <a:bodyPr/>
        <a:lstStyle/>
        <a:p>
          <a:r>
            <a:rPr lang="es-ES" sz="1800" b="1" dirty="0" smtClean="0"/>
            <a:t>OBJETIVOS</a:t>
          </a:r>
          <a:r>
            <a:rPr lang="es-ES" sz="1800" dirty="0" smtClean="0"/>
            <a:t>: Conocer y comprender el panorama de la construcción, los retos estratégicos, la capacitación necesaria de los agentes para responder a los retos (académicos, profesional y habilidades.</a:t>
          </a:r>
          <a:endParaRPr lang="es-ES" sz="1800" dirty="0"/>
        </a:p>
      </dgm:t>
    </dgm:pt>
    <dgm:pt modelId="{2620A37E-1E36-4F83-938F-6D60E7227084}" type="parTrans" cxnId="{8DFBC1D1-396E-49CD-8861-2EA424ABF5A2}">
      <dgm:prSet/>
      <dgm:spPr/>
      <dgm:t>
        <a:bodyPr/>
        <a:lstStyle/>
        <a:p>
          <a:endParaRPr lang="es-ES"/>
        </a:p>
      </dgm:t>
    </dgm:pt>
    <dgm:pt modelId="{BEEEEF62-4E23-4FB8-B9F6-C551BAE698E2}" type="sibTrans" cxnId="{8DFBC1D1-396E-49CD-8861-2EA424ABF5A2}">
      <dgm:prSet/>
      <dgm:spPr/>
      <dgm:t>
        <a:bodyPr/>
        <a:lstStyle/>
        <a:p>
          <a:endParaRPr lang="es-ES"/>
        </a:p>
      </dgm:t>
    </dgm:pt>
    <dgm:pt modelId="{7978AFED-1FF3-4576-B52B-19C9F3FE65ED}">
      <dgm:prSet phldrT="[Texto]" custT="1"/>
      <dgm:spPr>
        <a:solidFill>
          <a:srgbClr val="EBF37D"/>
        </a:solidFill>
      </dgm:spPr>
      <dgm:t>
        <a:bodyPr/>
        <a:lstStyle/>
        <a:p>
          <a:r>
            <a:rPr lang="es-ES" sz="1800" b="1" baseline="0" dirty="0" smtClean="0">
              <a:solidFill>
                <a:srgbClr val="767E0C"/>
              </a:solidFill>
            </a:rPr>
            <a:t>ECTS</a:t>
          </a:r>
          <a:r>
            <a:rPr lang="es-ES" sz="1800" baseline="0" dirty="0" smtClean="0">
              <a:solidFill>
                <a:srgbClr val="767E0C"/>
              </a:solidFill>
            </a:rPr>
            <a:t>: 1	  </a:t>
          </a:r>
          <a:r>
            <a:rPr lang="es-ES" sz="1800" b="1" baseline="0" dirty="0" smtClean="0">
              <a:solidFill>
                <a:srgbClr val="767E0C"/>
              </a:solidFill>
            </a:rPr>
            <a:t>CALENDARIO: </a:t>
          </a:r>
          <a:r>
            <a:rPr lang="es-ES" sz="1800" b="0" baseline="0" dirty="0" smtClean="0">
              <a:solidFill>
                <a:srgbClr val="767E0C"/>
              </a:solidFill>
            </a:rPr>
            <a:t>semana 1 diciembre 2016</a:t>
          </a:r>
          <a:endParaRPr lang="es-ES" sz="1800" baseline="0" dirty="0">
            <a:solidFill>
              <a:srgbClr val="767E0C"/>
            </a:solidFill>
          </a:endParaRPr>
        </a:p>
      </dgm:t>
    </dgm:pt>
    <dgm:pt modelId="{FDF0B97C-4408-4D80-B94C-474CD27EE8F7}" type="parTrans" cxnId="{4A87B40F-7BBD-415F-B3EB-58AF76A51015}">
      <dgm:prSet/>
      <dgm:spPr/>
      <dgm:t>
        <a:bodyPr/>
        <a:lstStyle/>
        <a:p>
          <a:endParaRPr lang="es-ES"/>
        </a:p>
      </dgm:t>
    </dgm:pt>
    <dgm:pt modelId="{E9C8D605-1DED-4A77-8FB2-9A8B63605FA4}" type="sibTrans" cxnId="{4A87B40F-7BBD-415F-B3EB-58AF76A51015}">
      <dgm:prSet/>
      <dgm:spPr/>
      <dgm:t>
        <a:bodyPr/>
        <a:lstStyle/>
        <a:p>
          <a:endParaRPr lang="es-ES"/>
        </a:p>
      </dgm:t>
    </dgm:pt>
    <dgm:pt modelId="{40AC29D5-E1C7-4B90-AED9-F974B0A1EDA1}">
      <dgm:prSet phldrT="[Texto]" custT="1"/>
      <dgm:spPr>
        <a:solidFill>
          <a:srgbClr val="F5F9BF"/>
        </a:solidFill>
      </dgm:spPr>
      <dgm:t>
        <a:bodyPr/>
        <a:lstStyle/>
        <a:p>
          <a:r>
            <a:rPr lang="es-ES" sz="1600" b="1" baseline="0" dirty="0" smtClean="0">
              <a:solidFill>
                <a:srgbClr val="6C730B"/>
              </a:solidFill>
            </a:rPr>
            <a:t>CONTENIDOS</a:t>
          </a:r>
          <a:r>
            <a:rPr lang="es-ES" sz="1600" baseline="0" dirty="0" smtClean="0">
              <a:solidFill>
                <a:srgbClr val="6C730B"/>
              </a:solidFill>
            </a:rPr>
            <a:t>: Situación actual del sector de la construcción: sus cifras de negocio por subsectores, su posición regional, nacional e internacional, las organizaciones sectoriales que lo amparan y los retos de futuro que afronta Situación actual del sector de la construcción: sus cifras de negocio por subsectores, su posición regional, nacional e internacional, las organizaciones sectoriales que lo amparan y los retos de futuro que afronta</a:t>
          </a:r>
          <a:endParaRPr lang="es-ES" sz="1600" baseline="0" dirty="0">
            <a:solidFill>
              <a:srgbClr val="6C730B"/>
            </a:solidFill>
          </a:endParaRPr>
        </a:p>
      </dgm:t>
    </dgm:pt>
    <dgm:pt modelId="{9EED40C9-5983-4371-A882-C824C44F7DD2}" type="parTrans" cxnId="{956CD887-59A8-4D29-A6BD-8C94841CF9C3}">
      <dgm:prSet/>
      <dgm:spPr/>
      <dgm:t>
        <a:bodyPr/>
        <a:lstStyle/>
        <a:p>
          <a:endParaRPr lang="es-ES"/>
        </a:p>
      </dgm:t>
    </dgm:pt>
    <dgm:pt modelId="{445B0DDF-E31D-4898-BEC1-49B0725EB94E}" type="sibTrans" cxnId="{956CD887-59A8-4D29-A6BD-8C94841CF9C3}">
      <dgm:prSet/>
      <dgm:spPr/>
      <dgm:t>
        <a:bodyPr/>
        <a:lstStyle/>
        <a:p>
          <a:endParaRPr lang="es-ES"/>
        </a:p>
      </dgm:t>
    </dgm:pt>
    <dgm:pt modelId="{B54BF52E-9E63-495A-B4E0-C9E66D0CB782}" type="pres">
      <dgm:prSet presAssocID="{EDB2451C-22F3-43D8-8C58-F3563FE05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C035D2-92D7-411A-A013-281C77982F24}" type="pres">
      <dgm:prSet presAssocID="{55A26E8D-B43C-4F3D-A85B-2B01887E7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56564-17A5-4A31-B728-F7D632A1CBCA}" type="pres">
      <dgm:prSet presAssocID="{BEEEEF62-4E23-4FB8-B9F6-C551BAE698E2}" presName="spacer" presStyleCnt="0"/>
      <dgm:spPr/>
    </dgm:pt>
    <dgm:pt modelId="{864F57A5-FD84-4F8F-BA79-74575F7CED18}" type="pres">
      <dgm:prSet presAssocID="{7978AFED-1FF3-4576-B52B-19C9F3FE65ED}" presName="parentText" presStyleLbl="node1" presStyleIdx="1" presStyleCnt="3" custLinFactY="-23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20B3-542F-452F-9B34-1B309476ECAF}" type="pres">
      <dgm:prSet presAssocID="{E9C8D605-1DED-4A77-8FB2-9A8B63605FA4}" presName="spacer" presStyleCnt="0"/>
      <dgm:spPr/>
    </dgm:pt>
    <dgm:pt modelId="{A0850AF5-3C67-4A27-B298-8C930C5664A3}" type="pres">
      <dgm:prSet presAssocID="{40AC29D5-E1C7-4B90-AED9-F974B0A1EDA1}" presName="parentText" presStyleLbl="node1" presStyleIdx="2" presStyleCnt="3" custLinFactY="16371" custLinFactNeighborX="12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6BC594-533E-4AFE-8722-93A9E8C024CA}" type="presOf" srcId="{40AC29D5-E1C7-4B90-AED9-F974B0A1EDA1}" destId="{A0850AF5-3C67-4A27-B298-8C930C5664A3}" srcOrd="0" destOrd="0" presId="urn:microsoft.com/office/officeart/2005/8/layout/vList2"/>
    <dgm:cxn modelId="{8DFBC1D1-396E-49CD-8861-2EA424ABF5A2}" srcId="{EDB2451C-22F3-43D8-8C58-F3563FE05B29}" destId="{55A26E8D-B43C-4F3D-A85B-2B01887E712C}" srcOrd="0" destOrd="0" parTransId="{2620A37E-1E36-4F83-938F-6D60E7227084}" sibTransId="{BEEEEF62-4E23-4FB8-B9F6-C551BAE698E2}"/>
    <dgm:cxn modelId="{4A87B40F-7BBD-415F-B3EB-58AF76A51015}" srcId="{EDB2451C-22F3-43D8-8C58-F3563FE05B29}" destId="{7978AFED-1FF3-4576-B52B-19C9F3FE65ED}" srcOrd="1" destOrd="0" parTransId="{FDF0B97C-4408-4D80-B94C-474CD27EE8F7}" sibTransId="{E9C8D605-1DED-4A77-8FB2-9A8B63605FA4}"/>
    <dgm:cxn modelId="{2AEE7606-9821-41AD-A772-1C7E0290A189}" type="presOf" srcId="{55A26E8D-B43C-4F3D-A85B-2B01887E712C}" destId="{B7C035D2-92D7-411A-A013-281C77982F24}" srcOrd="0" destOrd="0" presId="urn:microsoft.com/office/officeart/2005/8/layout/vList2"/>
    <dgm:cxn modelId="{6A26A7D2-A26E-4646-9FCE-A7B5D1BECE4B}" type="presOf" srcId="{7978AFED-1FF3-4576-B52B-19C9F3FE65ED}" destId="{864F57A5-FD84-4F8F-BA79-74575F7CED18}" srcOrd="0" destOrd="0" presId="urn:microsoft.com/office/officeart/2005/8/layout/vList2"/>
    <dgm:cxn modelId="{81D62D2E-A975-4E27-9429-62C2C0235C9A}" type="presOf" srcId="{EDB2451C-22F3-43D8-8C58-F3563FE05B29}" destId="{B54BF52E-9E63-495A-B4E0-C9E66D0CB782}" srcOrd="0" destOrd="0" presId="urn:microsoft.com/office/officeart/2005/8/layout/vList2"/>
    <dgm:cxn modelId="{956CD887-59A8-4D29-A6BD-8C94841CF9C3}" srcId="{EDB2451C-22F3-43D8-8C58-F3563FE05B29}" destId="{40AC29D5-E1C7-4B90-AED9-F974B0A1EDA1}" srcOrd="2" destOrd="0" parTransId="{9EED40C9-5983-4371-A882-C824C44F7DD2}" sibTransId="{445B0DDF-E31D-4898-BEC1-49B0725EB94E}"/>
    <dgm:cxn modelId="{5AE31568-7EA1-4CCF-A62D-DAA6AA4C5031}" type="presParOf" srcId="{B54BF52E-9E63-495A-B4E0-C9E66D0CB782}" destId="{B7C035D2-92D7-411A-A013-281C77982F24}" srcOrd="0" destOrd="0" presId="urn:microsoft.com/office/officeart/2005/8/layout/vList2"/>
    <dgm:cxn modelId="{3980C50A-0186-4236-AB8B-37C6A6591B86}" type="presParOf" srcId="{B54BF52E-9E63-495A-B4E0-C9E66D0CB782}" destId="{E3F56564-17A5-4A31-B728-F7D632A1CBCA}" srcOrd="1" destOrd="0" presId="urn:microsoft.com/office/officeart/2005/8/layout/vList2"/>
    <dgm:cxn modelId="{C0EB0828-62FB-4428-AE96-928393459667}" type="presParOf" srcId="{B54BF52E-9E63-495A-B4E0-C9E66D0CB782}" destId="{864F57A5-FD84-4F8F-BA79-74575F7CED18}" srcOrd="2" destOrd="0" presId="urn:microsoft.com/office/officeart/2005/8/layout/vList2"/>
    <dgm:cxn modelId="{28EEEF61-F56C-404B-A10F-2F8084FBFA3D}" type="presParOf" srcId="{B54BF52E-9E63-495A-B4E0-C9E66D0CB782}" destId="{ADDB20B3-542F-452F-9B34-1B309476ECAF}" srcOrd="3" destOrd="0" presId="urn:microsoft.com/office/officeart/2005/8/layout/vList2"/>
    <dgm:cxn modelId="{ADD8070F-CCAE-4335-A0EB-54863466A32A}" type="presParOf" srcId="{B54BF52E-9E63-495A-B4E0-C9E66D0CB782}" destId="{A0850AF5-3C67-4A27-B298-8C930C566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2451C-22F3-43D8-8C58-F3563FE05B29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A26E8D-B43C-4F3D-A85B-2B01887E712C}">
      <dgm:prSet phldrT="[Texto]"/>
      <dgm:spPr>
        <a:solidFill>
          <a:srgbClr val="A3AD10"/>
        </a:solidFill>
      </dgm:spPr>
      <dgm:t>
        <a:bodyPr/>
        <a:lstStyle/>
        <a:p>
          <a:r>
            <a:rPr lang="es-ES" b="1" dirty="0" smtClean="0"/>
            <a:t>OBJETIVOS</a:t>
          </a:r>
          <a:r>
            <a:rPr lang="es-ES" dirty="0" smtClean="0"/>
            <a:t>: Conocer y comprender los diferentes aspectos de la herramienta como son: la Innovación en construcción, la Fiscalidad y Financiación de la Innovación, la organización de la Innovación y las líneas de innovación y rehabilitación</a:t>
          </a:r>
          <a:endParaRPr lang="es-ES" dirty="0"/>
        </a:p>
      </dgm:t>
    </dgm:pt>
    <dgm:pt modelId="{2620A37E-1E36-4F83-938F-6D60E7227084}" type="parTrans" cxnId="{8DFBC1D1-396E-49CD-8861-2EA424ABF5A2}">
      <dgm:prSet/>
      <dgm:spPr/>
      <dgm:t>
        <a:bodyPr/>
        <a:lstStyle/>
        <a:p>
          <a:endParaRPr lang="es-ES"/>
        </a:p>
      </dgm:t>
    </dgm:pt>
    <dgm:pt modelId="{BEEEEF62-4E23-4FB8-B9F6-C551BAE698E2}" type="sibTrans" cxnId="{8DFBC1D1-396E-49CD-8861-2EA424ABF5A2}">
      <dgm:prSet/>
      <dgm:spPr/>
      <dgm:t>
        <a:bodyPr/>
        <a:lstStyle/>
        <a:p>
          <a:endParaRPr lang="es-ES"/>
        </a:p>
      </dgm:t>
    </dgm:pt>
    <dgm:pt modelId="{7978AFED-1FF3-4576-B52B-19C9F3FE65ED}">
      <dgm:prSet phldrT="[Texto]"/>
      <dgm:spPr>
        <a:solidFill>
          <a:srgbClr val="EBF37D"/>
        </a:solidFill>
      </dgm:spPr>
      <dgm:t>
        <a:bodyPr/>
        <a:lstStyle/>
        <a:p>
          <a:r>
            <a:rPr lang="es-ES" b="1" baseline="0" dirty="0" smtClean="0">
              <a:solidFill>
                <a:srgbClr val="767E0C"/>
              </a:solidFill>
            </a:rPr>
            <a:t>ECTS</a:t>
          </a:r>
          <a:r>
            <a:rPr lang="es-ES" baseline="0" dirty="0" smtClean="0">
              <a:solidFill>
                <a:srgbClr val="767E0C"/>
              </a:solidFill>
            </a:rPr>
            <a:t>:  9		 </a:t>
          </a:r>
          <a:r>
            <a:rPr lang="es-ES" b="1" baseline="0" dirty="0" smtClean="0">
              <a:solidFill>
                <a:srgbClr val="767E0C"/>
              </a:solidFill>
            </a:rPr>
            <a:t>CALENDARIO: </a:t>
          </a:r>
          <a:r>
            <a:rPr lang="es-ES" b="0" baseline="0" dirty="0" smtClean="0">
              <a:solidFill>
                <a:srgbClr val="767E0C"/>
              </a:solidFill>
            </a:rPr>
            <a:t>semana 1 diciembre 			2016- semana 8 marzo de 2017</a:t>
          </a:r>
          <a:endParaRPr lang="es-ES" baseline="0" dirty="0">
            <a:solidFill>
              <a:srgbClr val="767E0C"/>
            </a:solidFill>
          </a:endParaRPr>
        </a:p>
      </dgm:t>
    </dgm:pt>
    <dgm:pt modelId="{FDF0B97C-4408-4D80-B94C-474CD27EE8F7}" type="parTrans" cxnId="{4A87B40F-7BBD-415F-B3EB-58AF76A51015}">
      <dgm:prSet/>
      <dgm:spPr/>
      <dgm:t>
        <a:bodyPr/>
        <a:lstStyle/>
        <a:p>
          <a:endParaRPr lang="es-ES"/>
        </a:p>
      </dgm:t>
    </dgm:pt>
    <dgm:pt modelId="{E9C8D605-1DED-4A77-8FB2-9A8B63605FA4}" type="sibTrans" cxnId="{4A87B40F-7BBD-415F-B3EB-58AF76A51015}">
      <dgm:prSet/>
      <dgm:spPr/>
      <dgm:t>
        <a:bodyPr/>
        <a:lstStyle/>
        <a:p>
          <a:endParaRPr lang="es-ES"/>
        </a:p>
      </dgm:t>
    </dgm:pt>
    <dgm:pt modelId="{40AC29D5-E1C7-4B90-AED9-F974B0A1EDA1}">
      <dgm:prSet phldrT="[Texto]"/>
      <dgm:spPr>
        <a:solidFill>
          <a:srgbClr val="F5F9BF"/>
        </a:solidFill>
      </dgm:spPr>
      <dgm:t>
        <a:bodyPr/>
        <a:lstStyle/>
        <a:p>
          <a:r>
            <a:rPr lang="es-ES" b="1" baseline="0" dirty="0" smtClean="0">
              <a:solidFill>
                <a:srgbClr val="6C730B"/>
              </a:solidFill>
            </a:rPr>
            <a:t>CONTENIDOS</a:t>
          </a:r>
          <a:r>
            <a:rPr lang="es-ES" baseline="0" dirty="0" smtClean="0">
              <a:solidFill>
                <a:srgbClr val="6C730B"/>
              </a:solidFill>
            </a:rPr>
            <a:t>: Concepto de innovación. Fuentes. Estrategias. Gestión. Competitividad. Innovación tecnológica. Innovación en materiales y procesos de construcción y rehabilitación urbanas y de edificios.</a:t>
          </a:r>
          <a:endParaRPr lang="es-ES" baseline="0" dirty="0">
            <a:solidFill>
              <a:srgbClr val="6C730B"/>
            </a:solidFill>
          </a:endParaRPr>
        </a:p>
      </dgm:t>
    </dgm:pt>
    <dgm:pt modelId="{9EED40C9-5983-4371-A882-C824C44F7DD2}" type="parTrans" cxnId="{956CD887-59A8-4D29-A6BD-8C94841CF9C3}">
      <dgm:prSet/>
      <dgm:spPr/>
      <dgm:t>
        <a:bodyPr/>
        <a:lstStyle/>
        <a:p>
          <a:endParaRPr lang="es-ES"/>
        </a:p>
      </dgm:t>
    </dgm:pt>
    <dgm:pt modelId="{445B0DDF-E31D-4898-BEC1-49B0725EB94E}" type="sibTrans" cxnId="{956CD887-59A8-4D29-A6BD-8C94841CF9C3}">
      <dgm:prSet/>
      <dgm:spPr/>
      <dgm:t>
        <a:bodyPr/>
        <a:lstStyle/>
        <a:p>
          <a:endParaRPr lang="es-ES"/>
        </a:p>
      </dgm:t>
    </dgm:pt>
    <dgm:pt modelId="{B54BF52E-9E63-495A-B4E0-C9E66D0CB782}" type="pres">
      <dgm:prSet presAssocID="{EDB2451C-22F3-43D8-8C58-F3563FE05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C035D2-92D7-411A-A013-281C77982F24}" type="pres">
      <dgm:prSet presAssocID="{55A26E8D-B43C-4F3D-A85B-2B01887E7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56564-17A5-4A31-B728-F7D632A1CBCA}" type="pres">
      <dgm:prSet presAssocID="{BEEEEF62-4E23-4FB8-B9F6-C551BAE698E2}" presName="spacer" presStyleCnt="0"/>
      <dgm:spPr/>
    </dgm:pt>
    <dgm:pt modelId="{864F57A5-FD84-4F8F-BA79-74575F7CED18}" type="pres">
      <dgm:prSet presAssocID="{7978AFED-1FF3-4576-B52B-19C9F3FE65ED}" presName="parentText" presStyleLbl="node1" presStyleIdx="1" presStyleCnt="3" custLinFactY="-23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20B3-542F-452F-9B34-1B309476ECAF}" type="pres">
      <dgm:prSet presAssocID="{E9C8D605-1DED-4A77-8FB2-9A8B63605FA4}" presName="spacer" presStyleCnt="0"/>
      <dgm:spPr/>
    </dgm:pt>
    <dgm:pt modelId="{A0850AF5-3C67-4A27-B298-8C930C5664A3}" type="pres">
      <dgm:prSet presAssocID="{40AC29D5-E1C7-4B90-AED9-F974B0A1ED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8816FF-6FBC-4C18-A3DE-BCFCE8F5D949}" type="presOf" srcId="{40AC29D5-E1C7-4B90-AED9-F974B0A1EDA1}" destId="{A0850AF5-3C67-4A27-B298-8C930C5664A3}" srcOrd="0" destOrd="0" presId="urn:microsoft.com/office/officeart/2005/8/layout/vList2"/>
    <dgm:cxn modelId="{91175930-3933-428C-919D-A15DE925F611}" type="presOf" srcId="{55A26E8D-B43C-4F3D-A85B-2B01887E712C}" destId="{B7C035D2-92D7-411A-A013-281C77982F24}" srcOrd="0" destOrd="0" presId="urn:microsoft.com/office/officeart/2005/8/layout/vList2"/>
    <dgm:cxn modelId="{956CD887-59A8-4D29-A6BD-8C94841CF9C3}" srcId="{EDB2451C-22F3-43D8-8C58-F3563FE05B29}" destId="{40AC29D5-E1C7-4B90-AED9-F974B0A1EDA1}" srcOrd="2" destOrd="0" parTransId="{9EED40C9-5983-4371-A882-C824C44F7DD2}" sibTransId="{445B0DDF-E31D-4898-BEC1-49B0725EB94E}"/>
    <dgm:cxn modelId="{8DFBC1D1-396E-49CD-8861-2EA424ABF5A2}" srcId="{EDB2451C-22F3-43D8-8C58-F3563FE05B29}" destId="{55A26E8D-B43C-4F3D-A85B-2B01887E712C}" srcOrd="0" destOrd="0" parTransId="{2620A37E-1E36-4F83-938F-6D60E7227084}" sibTransId="{BEEEEF62-4E23-4FB8-B9F6-C551BAE698E2}"/>
    <dgm:cxn modelId="{C5CFBCFB-1559-4454-A786-109526A3FA30}" type="presOf" srcId="{7978AFED-1FF3-4576-B52B-19C9F3FE65ED}" destId="{864F57A5-FD84-4F8F-BA79-74575F7CED18}" srcOrd="0" destOrd="0" presId="urn:microsoft.com/office/officeart/2005/8/layout/vList2"/>
    <dgm:cxn modelId="{1301CD96-EB2E-48FC-94AE-A1117AE3ADDC}" type="presOf" srcId="{EDB2451C-22F3-43D8-8C58-F3563FE05B29}" destId="{B54BF52E-9E63-495A-B4E0-C9E66D0CB782}" srcOrd="0" destOrd="0" presId="urn:microsoft.com/office/officeart/2005/8/layout/vList2"/>
    <dgm:cxn modelId="{4A87B40F-7BBD-415F-B3EB-58AF76A51015}" srcId="{EDB2451C-22F3-43D8-8C58-F3563FE05B29}" destId="{7978AFED-1FF3-4576-B52B-19C9F3FE65ED}" srcOrd="1" destOrd="0" parTransId="{FDF0B97C-4408-4D80-B94C-474CD27EE8F7}" sibTransId="{E9C8D605-1DED-4A77-8FB2-9A8B63605FA4}"/>
    <dgm:cxn modelId="{D12717F8-C834-4AD5-99A9-FDC95DB76160}" type="presParOf" srcId="{B54BF52E-9E63-495A-B4E0-C9E66D0CB782}" destId="{B7C035D2-92D7-411A-A013-281C77982F24}" srcOrd="0" destOrd="0" presId="urn:microsoft.com/office/officeart/2005/8/layout/vList2"/>
    <dgm:cxn modelId="{9E924C7C-CC6E-4C7F-A992-E096D26EFE01}" type="presParOf" srcId="{B54BF52E-9E63-495A-B4E0-C9E66D0CB782}" destId="{E3F56564-17A5-4A31-B728-F7D632A1CBCA}" srcOrd="1" destOrd="0" presId="urn:microsoft.com/office/officeart/2005/8/layout/vList2"/>
    <dgm:cxn modelId="{1943342A-6964-42C2-983A-64E23BC17634}" type="presParOf" srcId="{B54BF52E-9E63-495A-B4E0-C9E66D0CB782}" destId="{864F57A5-FD84-4F8F-BA79-74575F7CED18}" srcOrd="2" destOrd="0" presId="urn:microsoft.com/office/officeart/2005/8/layout/vList2"/>
    <dgm:cxn modelId="{586AE5B0-D62C-4CC6-9B88-12E5F936D4AB}" type="presParOf" srcId="{B54BF52E-9E63-495A-B4E0-C9E66D0CB782}" destId="{ADDB20B3-542F-452F-9B34-1B309476ECAF}" srcOrd="3" destOrd="0" presId="urn:microsoft.com/office/officeart/2005/8/layout/vList2"/>
    <dgm:cxn modelId="{2939E167-8FF2-414D-8B5D-D04097521824}" type="presParOf" srcId="{B54BF52E-9E63-495A-B4E0-C9E66D0CB782}" destId="{A0850AF5-3C67-4A27-B298-8C930C566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2451C-22F3-43D8-8C58-F3563FE05B29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A26E8D-B43C-4F3D-A85B-2B01887E712C}">
      <dgm:prSet phldrT="[Texto]" custT="1"/>
      <dgm:spPr>
        <a:solidFill>
          <a:srgbClr val="A3AD10"/>
        </a:solidFill>
      </dgm:spPr>
      <dgm:t>
        <a:bodyPr/>
        <a:lstStyle/>
        <a:p>
          <a:r>
            <a:rPr lang="es-ES" sz="1600" b="1" dirty="0" smtClean="0"/>
            <a:t>OBJETIVOS</a:t>
          </a:r>
          <a:r>
            <a:rPr lang="es-ES" sz="1600" dirty="0" smtClean="0"/>
            <a:t>: Conocer y comprender la normativa europea, nacional autonómica y local en materia de rehabilitación, los Planes y Planificación Urbanística de las actuaciones de Rehabilitación, los diferentes modelos e instrumentos de gestión y financiación de dichas actuaciones y las diferentes redes en temas de rehabilitación.</a:t>
          </a:r>
          <a:endParaRPr lang="es-ES" sz="1600" dirty="0"/>
        </a:p>
      </dgm:t>
    </dgm:pt>
    <dgm:pt modelId="{2620A37E-1E36-4F83-938F-6D60E7227084}" type="parTrans" cxnId="{8DFBC1D1-396E-49CD-8861-2EA424ABF5A2}">
      <dgm:prSet/>
      <dgm:spPr/>
      <dgm:t>
        <a:bodyPr/>
        <a:lstStyle/>
        <a:p>
          <a:endParaRPr lang="es-ES"/>
        </a:p>
      </dgm:t>
    </dgm:pt>
    <dgm:pt modelId="{BEEEEF62-4E23-4FB8-B9F6-C551BAE698E2}" type="sibTrans" cxnId="{8DFBC1D1-396E-49CD-8861-2EA424ABF5A2}">
      <dgm:prSet/>
      <dgm:spPr/>
      <dgm:t>
        <a:bodyPr/>
        <a:lstStyle/>
        <a:p>
          <a:endParaRPr lang="es-ES"/>
        </a:p>
      </dgm:t>
    </dgm:pt>
    <dgm:pt modelId="{7978AFED-1FF3-4576-B52B-19C9F3FE65ED}">
      <dgm:prSet phldrT="[Texto]" custT="1"/>
      <dgm:spPr>
        <a:solidFill>
          <a:srgbClr val="EBF37D"/>
        </a:solidFill>
      </dgm:spPr>
      <dgm:t>
        <a:bodyPr/>
        <a:lstStyle/>
        <a:p>
          <a:r>
            <a:rPr lang="es-ES" sz="1600" b="1" baseline="0" dirty="0" smtClean="0">
              <a:solidFill>
                <a:srgbClr val="767E0C"/>
              </a:solidFill>
            </a:rPr>
            <a:t>ECTS</a:t>
          </a:r>
          <a:r>
            <a:rPr lang="es-ES" sz="1600" baseline="0" dirty="0" smtClean="0">
              <a:solidFill>
                <a:srgbClr val="767E0C"/>
              </a:solidFill>
            </a:rPr>
            <a:t>: 5 			</a:t>
          </a:r>
          <a:r>
            <a:rPr lang="es-ES" sz="1600" b="1" baseline="0" dirty="0" smtClean="0">
              <a:solidFill>
                <a:srgbClr val="767E0C"/>
              </a:solidFill>
            </a:rPr>
            <a:t>CALENDARIO: </a:t>
          </a:r>
          <a:r>
            <a:rPr lang="es-ES" sz="1600" b="0" baseline="0" dirty="0" smtClean="0">
              <a:solidFill>
                <a:srgbClr val="767E0C"/>
              </a:solidFill>
            </a:rPr>
            <a:t>semana 8- 12 marzo  2017</a:t>
          </a:r>
          <a:endParaRPr lang="es-ES" sz="1600" baseline="0" dirty="0">
            <a:solidFill>
              <a:srgbClr val="767E0C"/>
            </a:solidFill>
          </a:endParaRPr>
        </a:p>
      </dgm:t>
    </dgm:pt>
    <dgm:pt modelId="{FDF0B97C-4408-4D80-B94C-474CD27EE8F7}" type="parTrans" cxnId="{4A87B40F-7BBD-415F-B3EB-58AF76A51015}">
      <dgm:prSet/>
      <dgm:spPr/>
      <dgm:t>
        <a:bodyPr/>
        <a:lstStyle/>
        <a:p>
          <a:endParaRPr lang="es-ES"/>
        </a:p>
      </dgm:t>
    </dgm:pt>
    <dgm:pt modelId="{E9C8D605-1DED-4A77-8FB2-9A8B63605FA4}" type="sibTrans" cxnId="{4A87B40F-7BBD-415F-B3EB-58AF76A51015}">
      <dgm:prSet/>
      <dgm:spPr/>
      <dgm:t>
        <a:bodyPr/>
        <a:lstStyle/>
        <a:p>
          <a:endParaRPr lang="es-ES"/>
        </a:p>
      </dgm:t>
    </dgm:pt>
    <dgm:pt modelId="{40AC29D5-E1C7-4B90-AED9-F974B0A1EDA1}">
      <dgm:prSet phldrT="[Texto]" custT="1"/>
      <dgm:spPr>
        <a:solidFill>
          <a:srgbClr val="F5F9BF"/>
        </a:solidFill>
      </dgm:spPr>
      <dgm:t>
        <a:bodyPr/>
        <a:lstStyle/>
        <a:p>
          <a:r>
            <a:rPr lang="es-ES" sz="1600" b="1" baseline="0" dirty="0" smtClean="0">
              <a:solidFill>
                <a:srgbClr val="6C730B"/>
              </a:solidFill>
            </a:rPr>
            <a:t>CONTENIDOS</a:t>
          </a:r>
          <a:r>
            <a:rPr lang="es-ES" sz="1600" baseline="0" dirty="0" smtClean="0">
              <a:solidFill>
                <a:srgbClr val="6C730B"/>
              </a:solidFill>
            </a:rPr>
            <a:t>: Directivas europeas. Marco 2020. Leyes estatales básicas. Leyes autonómicas y reglamentación autonómica y local. Reglamentos e instrucciones urbanísticas y técnicas aplicadas a la rehabilitación. El deber de conservación y otros deberes urbanísticos. Deudores hipotecarios, reestructuración de deuda y alquiler socia</a:t>
          </a:r>
          <a:endParaRPr lang="es-ES" sz="1600" baseline="0" dirty="0">
            <a:solidFill>
              <a:srgbClr val="6C730B"/>
            </a:solidFill>
          </a:endParaRPr>
        </a:p>
      </dgm:t>
    </dgm:pt>
    <dgm:pt modelId="{9EED40C9-5983-4371-A882-C824C44F7DD2}" type="parTrans" cxnId="{956CD887-59A8-4D29-A6BD-8C94841CF9C3}">
      <dgm:prSet/>
      <dgm:spPr/>
      <dgm:t>
        <a:bodyPr/>
        <a:lstStyle/>
        <a:p>
          <a:endParaRPr lang="es-ES"/>
        </a:p>
      </dgm:t>
    </dgm:pt>
    <dgm:pt modelId="{445B0DDF-E31D-4898-BEC1-49B0725EB94E}" type="sibTrans" cxnId="{956CD887-59A8-4D29-A6BD-8C94841CF9C3}">
      <dgm:prSet/>
      <dgm:spPr/>
      <dgm:t>
        <a:bodyPr/>
        <a:lstStyle/>
        <a:p>
          <a:endParaRPr lang="es-ES"/>
        </a:p>
      </dgm:t>
    </dgm:pt>
    <dgm:pt modelId="{B54BF52E-9E63-495A-B4E0-C9E66D0CB782}" type="pres">
      <dgm:prSet presAssocID="{EDB2451C-22F3-43D8-8C58-F3563FE05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C035D2-92D7-411A-A013-281C77982F24}" type="pres">
      <dgm:prSet presAssocID="{55A26E8D-B43C-4F3D-A85B-2B01887E7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56564-17A5-4A31-B728-F7D632A1CBCA}" type="pres">
      <dgm:prSet presAssocID="{BEEEEF62-4E23-4FB8-B9F6-C551BAE698E2}" presName="spacer" presStyleCnt="0"/>
      <dgm:spPr/>
    </dgm:pt>
    <dgm:pt modelId="{864F57A5-FD84-4F8F-BA79-74575F7CED18}" type="pres">
      <dgm:prSet presAssocID="{7978AFED-1FF3-4576-B52B-19C9F3FE65ED}" presName="parentText" presStyleLbl="node1" presStyleIdx="1" presStyleCnt="3" custLinFactY="-23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20B3-542F-452F-9B34-1B309476ECAF}" type="pres">
      <dgm:prSet presAssocID="{E9C8D605-1DED-4A77-8FB2-9A8B63605FA4}" presName="spacer" presStyleCnt="0"/>
      <dgm:spPr/>
    </dgm:pt>
    <dgm:pt modelId="{A0850AF5-3C67-4A27-B298-8C930C5664A3}" type="pres">
      <dgm:prSet presAssocID="{40AC29D5-E1C7-4B90-AED9-F974B0A1ED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6CD887-59A8-4D29-A6BD-8C94841CF9C3}" srcId="{EDB2451C-22F3-43D8-8C58-F3563FE05B29}" destId="{40AC29D5-E1C7-4B90-AED9-F974B0A1EDA1}" srcOrd="2" destOrd="0" parTransId="{9EED40C9-5983-4371-A882-C824C44F7DD2}" sibTransId="{445B0DDF-E31D-4898-BEC1-49B0725EB94E}"/>
    <dgm:cxn modelId="{17B3A159-9478-4BAA-AE52-AF89A2A4CC1B}" type="presOf" srcId="{55A26E8D-B43C-4F3D-A85B-2B01887E712C}" destId="{B7C035D2-92D7-411A-A013-281C77982F24}" srcOrd="0" destOrd="0" presId="urn:microsoft.com/office/officeart/2005/8/layout/vList2"/>
    <dgm:cxn modelId="{8DFBC1D1-396E-49CD-8861-2EA424ABF5A2}" srcId="{EDB2451C-22F3-43D8-8C58-F3563FE05B29}" destId="{55A26E8D-B43C-4F3D-A85B-2B01887E712C}" srcOrd="0" destOrd="0" parTransId="{2620A37E-1E36-4F83-938F-6D60E7227084}" sibTransId="{BEEEEF62-4E23-4FB8-B9F6-C551BAE698E2}"/>
    <dgm:cxn modelId="{4A87B40F-7BBD-415F-B3EB-58AF76A51015}" srcId="{EDB2451C-22F3-43D8-8C58-F3563FE05B29}" destId="{7978AFED-1FF3-4576-B52B-19C9F3FE65ED}" srcOrd="1" destOrd="0" parTransId="{FDF0B97C-4408-4D80-B94C-474CD27EE8F7}" sibTransId="{E9C8D605-1DED-4A77-8FB2-9A8B63605FA4}"/>
    <dgm:cxn modelId="{97074A0F-BFA9-47C8-99B0-930B166CC85F}" type="presOf" srcId="{7978AFED-1FF3-4576-B52B-19C9F3FE65ED}" destId="{864F57A5-FD84-4F8F-BA79-74575F7CED18}" srcOrd="0" destOrd="0" presId="urn:microsoft.com/office/officeart/2005/8/layout/vList2"/>
    <dgm:cxn modelId="{58361BD5-7107-4FF0-A13E-FCB2A2635024}" type="presOf" srcId="{40AC29D5-E1C7-4B90-AED9-F974B0A1EDA1}" destId="{A0850AF5-3C67-4A27-B298-8C930C5664A3}" srcOrd="0" destOrd="0" presId="urn:microsoft.com/office/officeart/2005/8/layout/vList2"/>
    <dgm:cxn modelId="{4E7E9F56-6398-418F-AE85-BFD2B76972C6}" type="presOf" srcId="{EDB2451C-22F3-43D8-8C58-F3563FE05B29}" destId="{B54BF52E-9E63-495A-B4E0-C9E66D0CB782}" srcOrd="0" destOrd="0" presId="urn:microsoft.com/office/officeart/2005/8/layout/vList2"/>
    <dgm:cxn modelId="{36D12151-46CF-40C5-A41F-9DBA74844741}" type="presParOf" srcId="{B54BF52E-9E63-495A-B4E0-C9E66D0CB782}" destId="{B7C035D2-92D7-411A-A013-281C77982F24}" srcOrd="0" destOrd="0" presId="urn:microsoft.com/office/officeart/2005/8/layout/vList2"/>
    <dgm:cxn modelId="{21EB7AB0-51CE-4103-8BA9-74B973BCBB3E}" type="presParOf" srcId="{B54BF52E-9E63-495A-B4E0-C9E66D0CB782}" destId="{E3F56564-17A5-4A31-B728-F7D632A1CBCA}" srcOrd="1" destOrd="0" presId="urn:microsoft.com/office/officeart/2005/8/layout/vList2"/>
    <dgm:cxn modelId="{47B409F1-78AE-43C4-8D2F-907DF75633B9}" type="presParOf" srcId="{B54BF52E-9E63-495A-B4E0-C9E66D0CB782}" destId="{864F57A5-FD84-4F8F-BA79-74575F7CED18}" srcOrd="2" destOrd="0" presId="urn:microsoft.com/office/officeart/2005/8/layout/vList2"/>
    <dgm:cxn modelId="{23496854-E7EB-4F22-AC72-B30DAF47D88D}" type="presParOf" srcId="{B54BF52E-9E63-495A-B4E0-C9E66D0CB782}" destId="{ADDB20B3-542F-452F-9B34-1B309476ECAF}" srcOrd="3" destOrd="0" presId="urn:microsoft.com/office/officeart/2005/8/layout/vList2"/>
    <dgm:cxn modelId="{BC9FD018-1E8E-4896-9CD4-A59CD1A983AC}" type="presParOf" srcId="{B54BF52E-9E63-495A-B4E0-C9E66D0CB782}" destId="{A0850AF5-3C67-4A27-B298-8C930C566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2451C-22F3-43D8-8C58-F3563FE05B29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A26E8D-B43C-4F3D-A85B-2B01887E712C}">
      <dgm:prSet phldrT="[Texto]" custT="1"/>
      <dgm:spPr>
        <a:solidFill>
          <a:srgbClr val="A3AD10"/>
        </a:solidFill>
      </dgm:spPr>
      <dgm:t>
        <a:bodyPr/>
        <a:lstStyle/>
        <a:p>
          <a:r>
            <a:rPr lang="es-ES" sz="1600" b="1" dirty="0" smtClean="0"/>
            <a:t>OBJETIVOS</a:t>
          </a:r>
          <a:r>
            <a:rPr lang="es-ES" sz="1600" dirty="0" smtClean="0"/>
            <a:t>: Conocer y comprender la Rehabilitación integral de edificaciones desde el diagnóstico pasando por las técnicas y estrategias para una rehabilitación eficiente de edificaciones, los conceptos de accesibilidad y adaptación del hábitat, la evaluación y certificación de las actuaciones de rehabilitación hasta terminar por los aspectos, el papel y agentes en la regeneración y renovación urbana.</a:t>
          </a:r>
          <a:endParaRPr lang="es-ES" sz="1600" dirty="0"/>
        </a:p>
      </dgm:t>
    </dgm:pt>
    <dgm:pt modelId="{2620A37E-1E36-4F83-938F-6D60E7227084}" type="parTrans" cxnId="{8DFBC1D1-396E-49CD-8861-2EA424ABF5A2}">
      <dgm:prSet/>
      <dgm:spPr/>
      <dgm:t>
        <a:bodyPr/>
        <a:lstStyle/>
        <a:p>
          <a:endParaRPr lang="es-ES"/>
        </a:p>
      </dgm:t>
    </dgm:pt>
    <dgm:pt modelId="{BEEEEF62-4E23-4FB8-B9F6-C551BAE698E2}" type="sibTrans" cxnId="{8DFBC1D1-396E-49CD-8861-2EA424ABF5A2}">
      <dgm:prSet/>
      <dgm:spPr/>
      <dgm:t>
        <a:bodyPr/>
        <a:lstStyle/>
        <a:p>
          <a:endParaRPr lang="es-ES"/>
        </a:p>
      </dgm:t>
    </dgm:pt>
    <dgm:pt modelId="{7978AFED-1FF3-4576-B52B-19C9F3FE65ED}">
      <dgm:prSet phldrT="[Texto]" custT="1"/>
      <dgm:spPr>
        <a:solidFill>
          <a:srgbClr val="EBF37D"/>
        </a:solidFill>
      </dgm:spPr>
      <dgm:t>
        <a:bodyPr/>
        <a:lstStyle/>
        <a:p>
          <a:r>
            <a:rPr lang="es-ES" sz="1400" b="1" baseline="0" dirty="0" smtClean="0">
              <a:solidFill>
                <a:srgbClr val="767E0C"/>
              </a:solidFill>
            </a:rPr>
            <a:t>ECTS</a:t>
          </a:r>
          <a:r>
            <a:rPr lang="es-ES" sz="1400" baseline="0" dirty="0" smtClean="0">
              <a:solidFill>
                <a:srgbClr val="767E0C"/>
              </a:solidFill>
            </a:rPr>
            <a:t>: 9 		</a:t>
          </a:r>
          <a:r>
            <a:rPr lang="es-ES" sz="1400" b="1" baseline="0" dirty="0" smtClean="0">
              <a:solidFill>
                <a:srgbClr val="767E0C"/>
              </a:solidFill>
            </a:rPr>
            <a:t>CALENDARIO: </a:t>
          </a:r>
          <a:r>
            <a:rPr lang="es-ES" sz="1400" b="0" baseline="0" dirty="0" smtClean="0">
              <a:solidFill>
                <a:srgbClr val="767E0C"/>
              </a:solidFill>
            </a:rPr>
            <a:t>semana 12-19/desde  marzo-mayo  2017</a:t>
          </a:r>
          <a:endParaRPr lang="es-ES" sz="1400" baseline="0" dirty="0">
            <a:solidFill>
              <a:srgbClr val="767E0C"/>
            </a:solidFill>
          </a:endParaRPr>
        </a:p>
      </dgm:t>
    </dgm:pt>
    <dgm:pt modelId="{FDF0B97C-4408-4D80-B94C-474CD27EE8F7}" type="parTrans" cxnId="{4A87B40F-7BBD-415F-B3EB-58AF76A51015}">
      <dgm:prSet/>
      <dgm:spPr/>
      <dgm:t>
        <a:bodyPr/>
        <a:lstStyle/>
        <a:p>
          <a:endParaRPr lang="es-ES"/>
        </a:p>
      </dgm:t>
    </dgm:pt>
    <dgm:pt modelId="{E9C8D605-1DED-4A77-8FB2-9A8B63605FA4}" type="sibTrans" cxnId="{4A87B40F-7BBD-415F-B3EB-58AF76A51015}">
      <dgm:prSet/>
      <dgm:spPr/>
      <dgm:t>
        <a:bodyPr/>
        <a:lstStyle/>
        <a:p>
          <a:endParaRPr lang="es-ES"/>
        </a:p>
      </dgm:t>
    </dgm:pt>
    <dgm:pt modelId="{40AC29D5-E1C7-4B90-AED9-F974B0A1EDA1}">
      <dgm:prSet phldrT="[Texto]" custT="1"/>
      <dgm:spPr>
        <a:solidFill>
          <a:srgbClr val="F5F9BF"/>
        </a:solidFill>
      </dgm:spPr>
      <dgm:t>
        <a:bodyPr/>
        <a:lstStyle/>
        <a:p>
          <a:r>
            <a:rPr lang="es-ES" sz="1600" b="1" baseline="0" dirty="0" smtClean="0">
              <a:solidFill>
                <a:srgbClr val="6C730B"/>
              </a:solidFill>
            </a:rPr>
            <a:t>CONTENIDOS</a:t>
          </a:r>
          <a:r>
            <a:rPr lang="es-ES" sz="1600" baseline="0" dirty="0" smtClean="0">
              <a:solidFill>
                <a:srgbClr val="6C730B"/>
              </a:solidFill>
            </a:rPr>
            <a:t>: Estudios previos. Técnicas y ensayos no destructivos. Actuaciones y técnicas para la reducción de la demanda energética. Actuaciones y técnicas para la reducción de emisiones de gases de efecto invernadero. Incorporación de energías limpias. Técnicas innovadoras de rehabilitación. Accesibilidad universal. Informes de Evaluación de Edificios. Indicadores de regeneración y renovación urbanas sostenibles.</a:t>
          </a:r>
          <a:endParaRPr lang="es-ES" sz="1600" baseline="0" dirty="0">
            <a:solidFill>
              <a:srgbClr val="6C730B"/>
            </a:solidFill>
          </a:endParaRPr>
        </a:p>
      </dgm:t>
    </dgm:pt>
    <dgm:pt modelId="{9EED40C9-5983-4371-A882-C824C44F7DD2}" type="parTrans" cxnId="{956CD887-59A8-4D29-A6BD-8C94841CF9C3}">
      <dgm:prSet/>
      <dgm:spPr/>
      <dgm:t>
        <a:bodyPr/>
        <a:lstStyle/>
        <a:p>
          <a:endParaRPr lang="es-ES"/>
        </a:p>
      </dgm:t>
    </dgm:pt>
    <dgm:pt modelId="{445B0DDF-E31D-4898-BEC1-49B0725EB94E}" type="sibTrans" cxnId="{956CD887-59A8-4D29-A6BD-8C94841CF9C3}">
      <dgm:prSet/>
      <dgm:spPr/>
      <dgm:t>
        <a:bodyPr/>
        <a:lstStyle/>
        <a:p>
          <a:endParaRPr lang="es-ES"/>
        </a:p>
      </dgm:t>
    </dgm:pt>
    <dgm:pt modelId="{B54BF52E-9E63-495A-B4E0-C9E66D0CB782}" type="pres">
      <dgm:prSet presAssocID="{EDB2451C-22F3-43D8-8C58-F3563FE05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C035D2-92D7-411A-A013-281C77982F24}" type="pres">
      <dgm:prSet presAssocID="{55A26E8D-B43C-4F3D-A85B-2B01887E7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56564-17A5-4A31-B728-F7D632A1CBCA}" type="pres">
      <dgm:prSet presAssocID="{BEEEEF62-4E23-4FB8-B9F6-C551BAE698E2}" presName="spacer" presStyleCnt="0"/>
      <dgm:spPr/>
    </dgm:pt>
    <dgm:pt modelId="{864F57A5-FD84-4F8F-BA79-74575F7CED18}" type="pres">
      <dgm:prSet presAssocID="{7978AFED-1FF3-4576-B52B-19C9F3FE65ED}" presName="parentText" presStyleLbl="node1" presStyleIdx="1" presStyleCnt="3" custLinFactY="-23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20B3-542F-452F-9B34-1B309476ECAF}" type="pres">
      <dgm:prSet presAssocID="{E9C8D605-1DED-4A77-8FB2-9A8B63605FA4}" presName="spacer" presStyleCnt="0"/>
      <dgm:spPr/>
    </dgm:pt>
    <dgm:pt modelId="{A0850AF5-3C67-4A27-B298-8C930C5664A3}" type="pres">
      <dgm:prSet presAssocID="{40AC29D5-E1C7-4B90-AED9-F974B0A1ED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CF1734-6BDD-4118-9411-44FC3D69EBBA}" type="presOf" srcId="{55A26E8D-B43C-4F3D-A85B-2B01887E712C}" destId="{B7C035D2-92D7-411A-A013-281C77982F24}" srcOrd="0" destOrd="0" presId="urn:microsoft.com/office/officeart/2005/8/layout/vList2"/>
    <dgm:cxn modelId="{956CD887-59A8-4D29-A6BD-8C94841CF9C3}" srcId="{EDB2451C-22F3-43D8-8C58-F3563FE05B29}" destId="{40AC29D5-E1C7-4B90-AED9-F974B0A1EDA1}" srcOrd="2" destOrd="0" parTransId="{9EED40C9-5983-4371-A882-C824C44F7DD2}" sibTransId="{445B0DDF-E31D-4898-BEC1-49B0725EB94E}"/>
    <dgm:cxn modelId="{820A8EC1-8ED5-4810-85F3-F18DEE6B003E}" type="presOf" srcId="{7978AFED-1FF3-4576-B52B-19C9F3FE65ED}" destId="{864F57A5-FD84-4F8F-BA79-74575F7CED18}" srcOrd="0" destOrd="0" presId="urn:microsoft.com/office/officeart/2005/8/layout/vList2"/>
    <dgm:cxn modelId="{8DFBC1D1-396E-49CD-8861-2EA424ABF5A2}" srcId="{EDB2451C-22F3-43D8-8C58-F3563FE05B29}" destId="{55A26E8D-B43C-4F3D-A85B-2B01887E712C}" srcOrd="0" destOrd="0" parTransId="{2620A37E-1E36-4F83-938F-6D60E7227084}" sibTransId="{BEEEEF62-4E23-4FB8-B9F6-C551BAE698E2}"/>
    <dgm:cxn modelId="{3E2FD332-32CF-456B-8A1E-941D43F74495}" type="presOf" srcId="{40AC29D5-E1C7-4B90-AED9-F974B0A1EDA1}" destId="{A0850AF5-3C67-4A27-B298-8C930C5664A3}" srcOrd="0" destOrd="0" presId="urn:microsoft.com/office/officeart/2005/8/layout/vList2"/>
    <dgm:cxn modelId="{DEF38471-EF59-409B-9286-E87A340719B8}" type="presOf" srcId="{EDB2451C-22F3-43D8-8C58-F3563FE05B29}" destId="{B54BF52E-9E63-495A-B4E0-C9E66D0CB782}" srcOrd="0" destOrd="0" presId="urn:microsoft.com/office/officeart/2005/8/layout/vList2"/>
    <dgm:cxn modelId="{4A87B40F-7BBD-415F-B3EB-58AF76A51015}" srcId="{EDB2451C-22F3-43D8-8C58-F3563FE05B29}" destId="{7978AFED-1FF3-4576-B52B-19C9F3FE65ED}" srcOrd="1" destOrd="0" parTransId="{FDF0B97C-4408-4D80-B94C-474CD27EE8F7}" sibTransId="{E9C8D605-1DED-4A77-8FB2-9A8B63605FA4}"/>
    <dgm:cxn modelId="{2178001B-82C1-4306-9DD4-57D7FFB09798}" type="presParOf" srcId="{B54BF52E-9E63-495A-B4E0-C9E66D0CB782}" destId="{B7C035D2-92D7-411A-A013-281C77982F24}" srcOrd="0" destOrd="0" presId="urn:microsoft.com/office/officeart/2005/8/layout/vList2"/>
    <dgm:cxn modelId="{03303098-F4D3-4080-B909-AB5214FDE32B}" type="presParOf" srcId="{B54BF52E-9E63-495A-B4E0-C9E66D0CB782}" destId="{E3F56564-17A5-4A31-B728-F7D632A1CBCA}" srcOrd="1" destOrd="0" presId="urn:microsoft.com/office/officeart/2005/8/layout/vList2"/>
    <dgm:cxn modelId="{09923B67-313F-4434-AF1E-A40E2673020C}" type="presParOf" srcId="{B54BF52E-9E63-495A-B4E0-C9E66D0CB782}" destId="{864F57A5-FD84-4F8F-BA79-74575F7CED18}" srcOrd="2" destOrd="0" presId="urn:microsoft.com/office/officeart/2005/8/layout/vList2"/>
    <dgm:cxn modelId="{8E9697BB-8417-467E-BFDF-D31DFE986A4E}" type="presParOf" srcId="{B54BF52E-9E63-495A-B4E0-C9E66D0CB782}" destId="{ADDB20B3-542F-452F-9B34-1B309476ECAF}" srcOrd="3" destOrd="0" presId="urn:microsoft.com/office/officeart/2005/8/layout/vList2"/>
    <dgm:cxn modelId="{EBA0E25A-39EE-4852-81D7-EB885D298ED1}" type="presParOf" srcId="{B54BF52E-9E63-495A-B4E0-C9E66D0CB782}" destId="{A0850AF5-3C67-4A27-B298-8C930C566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B2451C-22F3-43D8-8C58-F3563FE05B29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A26E8D-B43C-4F3D-A85B-2B01887E712C}">
      <dgm:prSet phldrT="[Texto]" custT="1"/>
      <dgm:spPr>
        <a:solidFill>
          <a:srgbClr val="A3AD10"/>
        </a:solidFill>
      </dgm:spPr>
      <dgm:t>
        <a:bodyPr/>
        <a:lstStyle/>
        <a:p>
          <a:r>
            <a:rPr lang="es-ES" sz="1800" b="1" dirty="0" smtClean="0"/>
            <a:t>OBJETIVOS</a:t>
          </a:r>
          <a:r>
            <a:rPr lang="es-ES" sz="1800" dirty="0" smtClean="0"/>
            <a:t>: Conocer las diferentes actuaciones eficientes con el objetivo de tener referentes para posibles actuaciones futuras.</a:t>
          </a:r>
          <a:endParaRPr lang="es-ES" sz="1800" dirty="0"/>
        </a:p>
      </dgm:t>
    </dgm:pt>
    <dgm:pt modelId="{2620A37E-1E36-4F83-938F-6D60E7227084}" type="parTrans" cxnId="{8DFBC1D1-396E-49CD-8861-2EA424ABF5A2}">
      <dgm:prSet/>
      <dgm:spPr/>
      <dgm:t>
        <a:bodyPr/>
        <a:lstStyle/>
        <a:p>
          <a:endParaRPr lang="es-ES"/>
        </a:p>
      </dgm:t>
    </dgm:pt>
    <dgm:pt modelId="{BEEEEF62-4E23-4FB8-B9F6-C551BAE698E2}" type="sibTrans" cxnId="{8DFBC1D1-396E-49CD-8861-2EA424ABF5A2}">
      <dgm:prSet/>
      <dgm:spPr/>
      <dgm:t>
        <a:bodyPr/>
        <a:lstStyle/>
        <a:p>
          <a:endParaRPr lang="es-ES"/>
        </a:p>
      </dgm:t>
    </dgm:pt>
    <dgm:pt modelId="{40AC29D5-E1C7-4B90-AED9-F974B0A1EDA1}">
      <dgm:prSet phldrT="[Texto]" custT="1"/>
      <dgm:spPr>
        <a:solidFill>
          <a:srgbClr val="F5F9BF"/>
        </a:solidFill>
      </dgm:spPr>
      <dgm:t>
        <a:bodyPr/>
        <a:lstStyle/>
        <a:p>
          <a:r>
            <a:rPr lang="es-ES" sz="1400" b="1" baseline="0" dirty="0" smtClean="0">
              <a:solidFill>
                <a:srgbClr val="6C730B"/>
              </a:solidFill>
            </a:rPr>
            <a:t>CONTENIDOS</a:t>
          </a:r>
          <a:r>
            <a:rPr lang="es-ES" sz="1400" baseline="0" dirty="0" smtClean="0">
              <a:solidFill>
                <a:srgbClr val="6C730B"/>
              </a:solidFill>
            </a:rPr>
            <a:t>: Planificación y gestión urbanística. Actuaciones asiladas e integradas, continuas y discontinuas. Casos relevantes de rehabilitación de edificios públicos y privados. Casos relevantes de regeneración y renovación urbanas nacionales e internacionales.</a:t>
          </a:r>
          <a:endParaRPr lang="es-ES" sz="1400" baseline="0" dirty="0">
            <a:solidFill>
              <a:srgbClr val="6C730B"/>
            </a:solidFill>
          </a:endParaRPr>
        </a:p>
      </dgm:t>
    </dgm:pt>
    <dgm:pt modelId="{9EED40C9-5983-4371-A882-C824C44F7DD2}" type="parTrans" cxnId="{956CD887-59A8-4D29-A6BD-8C94841CF9C3}">
      <dgm:prSet/>
      <dgm:spPr/>
      <dgm:t>
        <a:bodyPr/>
        <a:lstStyle/>
        <a:p>
          <a:endParaRPr lang="es-ES"/>
        </a:p>
      </dgm:t>
    </dgm:pt>
    <dgm:pt modelId="{445B0DDF-E31D-4898-BEC1-49B0725EB94E}" type="sibTrans" cxnId="{956CD887-59A8-4D29-A6BD-8C94841CF9C3}">
      <dgm:prSet/>
      <dgm:spPr/>
      <dgm:t>
        <a:bodyPr/>
        <a:lstStyle/>
        <a:p>
          <a:endParaRPr lang="es-ES"/>
        </a:p>
      </dgm:t>
    </dgm:pt>
    <dgm:pt modelId="{7978AFED-1FF3-4576-B52B-19C9F3FE65ED}">
      <dgm:prSet phldrT="[Texto]" custT="1"/>
      <dgm:spPr>
        <a:solidFill>
          <a:srgbClr val="EBF37D"/>
        </a:solidFill>
      </dgm:spPr>
      <dgm:t>
        <a:bodyPr/>
        <a:lstStyle/>
        <a:p>
          <a:r>
            <a:rPr lang="es-ES" sz="1800" b="1" baseline="0" dirty="0" smtClean="0">
              <a:solidFill>
                <a:srgbClr val="767E0C"/>
              </a:solidFill>
            </a:rPr>
            <a:t>ECTS</a:t>
          </a:r>
          <a:r>
            <a:rPr lang="es-ES" sz="1800" baseline="0" dirty="0" smtClean="0">
              <a:solidFill>
                <a:srgbClr val="767E0C"/>
              </a:solidFill>
            </a:rPr>
            <a:t>: 1 	  </a:t>
          </a:r>
          <a:r>
            <a:rPr lang="es-ES" sz="1800" b="1" baseline="0" dirty="0" smtClean="0">
              <a:solidFill>
                <a:srgbClr val="767E0C"/>
              </a:solidFill>
            </a:rPr>
            <a:t>CALENDARIO: </a:t>
          </a:r>
          <a:r>
            <a:rPr lang="es-ES" sz="1800" b="0" baseline="0" dirty="0" smtClean="0">
              <a:solidFill>
                <a:srgbClr val="767E0C"/>
              </a:solidFill>
            </a:rPr>
            <a:t>semana 19-22/  desde mayo a 				   junio  2017</a:t>
          </a:r>
          <a:endParaRPr lang="es-ES" sz="1800" baseline="0" dirty="0">
            <a:solidFill>
              <a:srgbClr val="767E0C"/>
            </a:solidFill>
          </a:endParaRPr>
        </a:p>
      </dgm:t>
    </dgm:pt>
    <dgm:pt modelId="{E9C8D605-1DED-4A77-8FB2-9A8B63605FA4}" type="sibTrans" cxnId="{4A87B40F-7BBD-415F-B3EB-58AF76A51015}">
      <dgm:prSet/>
      <dgm:spPr/>
      <dgm:t>
        <a:bodyPr/>
        <a:lstStyle/>
        <a:p>
          <a:endParaRPr lang="es-ES"/>
        </a:p>
      </dgm:t>
    </dgm:pt>
    <dgm:pt modelId="{FDF0B97C-4408-4D80-B94C-474CD27EE8F7}" type="parTrans" cxnId="{4A87B40F-7BBD-415F-B3EB-58AF76A51015}">
      <dgm:prSet/>
      <dgm:spPr/>
      <dgm:t>
        <a:bodyPr/>
        <a:lstStyle/>
        <a:p>
          <a:endParaRPr lang="es-ES"/>
        </a:p>
      </dgm:t>
    </dgm:pt>
    <dgm:pt modelId="{B54BF52E-9E63-495A-B4E0-C9E66D0CB782}" type="pres">
      <dgm:prSet presAssocID="{EDB2451C-22F3-43D8-8C58-F3563FE05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C035D2-92D7-411A-A013-281C77982F24}" type="pres">
      <dgm:prSet presAssocID="{55A26E8D-B43C-4F3D-A85B-2B01887E7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56564-17A5-4A31-B728-F7D632A1CBCA}" type="pres">
      <dgm:prSet presAssocID="{BEEEEF62-4E23-4FB8-B9F6-C551BAE698E2}" presName="spacer" presStyleCnt="0"/>
      <dgm:spPr/>
    </dgm:pt>
    <dgm:pt modelId="{864F57A5-FD84-4F8F-BA79-74575F7CED18}" type="pres">
      <dgm:prSet presAssocID="{7978AFED-1FF3-4576-B52B-19C9F3FE65ED}" presName="parentText" presStyleLbl="node1" presStyleIdx="1" presStyleCnt="3" custLinFactNeighborX="2790" custLinFactNeighborY="171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20B3-542F-452F-9B34-1B309476ECAF}" type="pres">
      <dgm:prSet presAssocID="{E9C8D605-1DED-4A77-8FB2-9A8B63605FA4}" presName="spacer" presStyleCnt="0"/>
      <dgm:spPr/>
    </dgm:pt>
    <dgm:pt modelId="{A0850AF5-3C67-4A27-B298-8C930C5664A3}" type="pres">
      <dgm:prSet presAssocID="{40AC29D5-E1C7-4B90-AED9-F974B0A1ED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24D994-93E9-485D-BE0A-91BC97CE3711}" type="presOf" srcId="{7978AFED-1FF3-4576-B52B-19C9F3FE65ED}" destId="{864F57A5-FD84-4F8F-BA79-74575F7CED18}" srcOrd="0" destOrd="0" presId="urn:microsoft.com/office/officeart/2005/8/layout/vList2"/>
    <dgm:cxn modelId="{A42646D3-F9D7-495F-842C-242F21B3B610}" type="presOf" srcId="{40AC29D5-E1C7-4B90-AED9-F974B0A1EDA1}" destId="{A0850AF5-3C67-4A27-B298-8C930C5664A3}" srcOrd="0" destOrd="0" presId="urn:microsoft.com/office/officeart/2005/8/layout/vList2"/>
    <dgm:cxn modelId="{795C328F-1A39-46D9-8C1C-63051024447D}" type="presOf" srcId="{EDB2451C-22F3-43D8-8C58-F3563FE05B29}" destId="{B54BF52E-9E63-495A-B4E0-C9E66D0CB782}" srcOrd="0" destOrd="0" presId="urn:microsoft.com/office/officeart/2005/8/layout/vList2"/>
    <dgm:cxn modelId="{956CD887-59A8-4D29-A6BD-8C94841CF9C3}" srcId="{EDB2451C-22F3-43D8-8C58-F3563FE05B29}" destId="{40AC29D5-E1C7-4B90-AED9-F974B0A1EDA1}" srcOrd="2" destOrd="0" parTransId="{9EED40C9-5983-4371-A882-C824C44F7DD2}" sibTransId="{445B0DDF-E31D-4898-BEC1-49B0725EB94E}"/>
    <dgm:cxn modelId="{8DFBC1D1-396E-49CD-8861-2EA424ABF5A2}" srcId="{EDB2451C-22F3-43D8-8C58-F3563FE05B29}" destId="{55A26E8D-B43C-4F3D-A85B-2B01887E712C}" srcOrd="0" destOrd="0" parTransId="{2620A37E-1E36-4F83-938F-6D60E7227084}" sibTransId="{BEEEEF62-4E23-4FB8-B9F6-C551BAE698E2}"/>
    <dgm:cxn modelId="{4A87B40F-7BBD-415F-B3EB-58AF76A51015}" srcId="{EDB2451C-22F3-43D8-8C58-F3563FE05B29}" destId="{7978AFED-1FF3-4576-B52B-19C9F3FE65ED}" srcOrd="1" destOrd="0" parTransId="{FDF0B97C-4408-4D80-B94C-474CD27EE8F7}" sibTransId="{E9C8D605-1DED-4A77-8FB2-9A8B63605FA4}"/>
    <dgm:cxn modelId="{6EE6D3CF-6EE7-4A9F-979C-18F6E7F6D4AF}" type="presOf" srcId="{55A26E8D-B43C-4F3D-A85B-2B01887E712C}" destId="{B7C035D2-92D7-411A-A013-281C77982F24}" srcOrd="0" destOrd="0" presId="urn:microsoft.com/office/officeart/2005/8/layout/vList2"/>
    <dgm:cxn modelId="{01E5E862-26E9-4068-8C94-99207763952A}" type="presParOf" srcId="{B54BF52E-9E63-495A-B4E0-C9E66D0CB782}" destId="{B7C035D2-92D7-411A-A013-281C77982F24}" srcOrd="0" destOrd="0" presId="urn:microsoft.com/office/officeart/2005/8/layout/vList2"/>
    <dgm:cxn modelId="{B5BA93FE-F294-4B6E-BC7E-AC59C69C08F5}" type="presParOf" srcId="{B54BF52E-9E63-495A-B4E0-C9E66D0CB782}" destId="{E3F56564-17A5-4A31-B728-F7D632A1CBCA}" srcOrd="1" destOrd="0" presId="urn:microsoft.com/office/officeart/2005/8/layout/vList2"/>
    <dgm:cxn modelId="{8E3728FD-939B-4385-B096-C16955FC686D}" type="presParOf" srcId="{B54BF52E-9E63-495A-B4E0-C9E66D0CB782}" destId="{864F57A5-FD84-4F8F-BA79-74575F7CED18}" srcOrd="2" destOrd="0" presId="urn:microsoft.com/office/officeart/2005/8/layout/vList2"/>
    <dgm:cxn modelId="{94EB38E7-A0BF-4405-BEF1-0E2945677A92}" type="presParOf" srcId="{B54BF52E-9E63-495A-B4E0-C9E66D0CB782}" destId="{ADDB20B3-542F-452F-9B34-1B309476ECAF}" srcOrd="3" destOrd="0" presId="urn:microsoft.com/office/officeart/2005/8/layout/vList2"/>
    <dgm:cxn modelId="{033E8056-F8DC-4378-B1EA-519CF12689F6}" type="presParOf" srcId="{B54BF52E-9E63-495A-B4E0-C9E66D0CB782}" destId="{A0850AF5-3C67-4A27-B298-8C930C566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B2451C-22F3-43D8-8C58-F3563FE05B29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A26E8D-B43C-4F3D-A85B-2B01887E712C}">
      <dgm:prSet phldrT="[Texto]"/>
      <dgm:spPr>
        <a:solidFill>
          <a:srgbClr val="A3AD10"/>
        </a:solidFill>
      </dgm:spPr>
      <dgm:t>
        <a:bodyPr/>
        <a:lstStyle/>
        <a:p>
          <a:r>
            <a:rPr lang="es-ES" b="1" dirty="0" smtClean="0"/>
            <a:t>OBJETIVOS</a:t>
          </a:r>
          <a:r>
            <a:rPr lang="es-ES" dirty="0" smtClean="0"/>
            <a:t>: Aplicar los modelos e instrumentos estudiados en materia de rehabilitación, regeneración y renovación para los proyectos profesionales a presentar</a:t>
          </a:r>
          <a:endParaRPr lang="es-ES" dirty="0"/>
        </a:p>
      </dgm:t>
    </dgm:pt>
    <dgm:pt modelId="{2620A37E-1E36-4F83-938F-6D60E7227084}" type="parTrans" cxnId="{8DFBC1D1-396E-49CD-8861-2EA424ABF5A2}">
      <dgm:prSet/>
      <dgm:spPr/>
      <dgm:t>
        <a:bodyPr/>
        <a:lstStyle/>
        <a:p>
          <a:endParaRPr lang="es-ES"/>
        </a:p>
      </dgm:t>
    </dgm:pt>
    <dgm:pt modelId="{BEEEEF62-4E23-4FB8-B9F6-C551BAE698E2}" type="sibTrans" cxnId="{8DFBC1D1-396E-49CD-8861-2EA424ABF5A2}">
      <dgm:prSet/>
      <dgm:spPr/>
      <dgm:t>
        <a:bodyPr/>
        <a:lstStyle/>
        <a:p>
          <a:endParaRPr lang="es-ES"/>
        </a:p>
      </dgm:t>
    </dgm:pt>
    <dgm:pt modelId="{7978AFED-1FF3-4576-B52B-19C9F3FE65ED}">
      <dgm:prSet phldrT="[Texto]"/>
      <dgm:spPr>
        <a:solidFill>
          <a:srgbClr val="EBF37D"/>
        </a:solidFill>
      </dgm:spPr>
      <dgm:t>
        <a:bodyPr/>
        <a:lstStyle/>
        <a:p>
          <a:r>
            <a:rPr lang="es-ES" b="1" baseline="0" dirty="0" smtClean="0">
              <a:solidFill>
                <a:srgbClr val="767E0C"/>
              </a:solidFill>
            </a:rPr>
            <a:t>ECTS</a:t>
          </a:r>
          <a:r>
            <a:rPr lang="es-ES" baseline="0" dirty="0" smtClean="0">
              <a:solidFill>
                <a:srgbClr val="767E0C"/>
              </a:solidFill>
            </a:rPr>
            <a:t>: 8 	</a:t>
          </a:r>
          <a:r>
            <a:rPr lang="es-ES" b="1" baseline="0" dirty="0" smtClean="0">
              <a:solidFill>
                <a:srgbClr val="767E0C"/>
              </a:solidFill>
            </a:rPr>
            <a:t>CALENDARIO: </a:t>
          </a:r>
          <a:r>
            <a:rPr lang="es-ES" b="0" baseline="0" dirty="0" smtClean="0">
              <a:solidFill>
                <a:srgbClr val="767E0C"/>
              </a:solidFill>
            </a:rPr>
            <a:t>desde el inicio del 			máster hasta septiembre de 2017</a:t>
          </a:r>
          <a:endParaRPr lang="es-ES" baseline="0" dirty="0">
            <a:solidFill>
              <a:srgbClr val="767E0C"/>
            </a:solidFill>
          </a:endParaRPr>
        </a:p>
      </dgm:t>
    </dgm:pt>
    <dgm:pt modelId="{FDF0B97C-4408-4D80-B94C-474CD27EE8F7}" type="parTrans" cxnId="{4A87B40F-7BBD-415F-B3EB-58AF76A51015}">
      <dgm:prSet/>
      <dgm:spPr/>
      <dgm:t>
        <a:bodyPr/>
        <a:lstStyle/>
        <a:p>
          <a:endParaRPr lang="es-ES"/>
        </a:p>
      </dgm:t>
    </dgm:pt>
    <dgm:pt modelId="{E9C8D605-1DED-4A77-8FB2-9A8B63605FA4}" type="sibTrans" cxnId="{4A87B40F-7BBD-415F-B3EB-58AF76A51015}">
      <dgm:prSet/>
      <dgm:spPr/>
      <dgm:t>
        <a:bodyPr/>
        <a:lstStyle/>
        <a:p>
          <a:endParaRPr lang="es-ES"/>
        </a:p>
      </dgm:t>
    </dgm:pt>
    <dgm:pt modelId="{40AC29D5-E1C7-4B90-AED9-F974B0A1EDA1}">
      <dgm:prSet phldrT="[Texto]"/>
      <dgm:spPr>
        <a:solidFill>
          <a:srgbClr val="F5F9BF"/>
        </a:solidFill>
      </dgm:spPr>
      <dgm:t>
        <a:bodyPr/>
        <a:lstStyle/>
        <a:p>
          <a:r>
            <a:rPr lang="es-ES" b="1" baseline="0" dirty="0" smtClean="0">
              <a:solidFill>
                <a:srgbClr val="6C730B"/>
              </a:solidFill>
            </a:rPr>
            <a:t>CONTENIDOS</a:t>
          </a:r>
          <a:r>
            <a:rPr lang="es-ES" baseline="0" dirty="0" smtClean="0">
              <a:solidFill>
                <a:srgbClr val="6C730B"/>
              </a:solidFill>
            </a:rPr>
            <a:t>: Proponer proyectos de innovación en Construcción y Rehabilitación Eficientes.</a:t>
          </a:r>
          <a:endParaRPr lang="es-ES" baseline="0" dirty="0">
            <a:solidFill>
              <a:srgbClr val="6C730B"/>
            </a:solidFill>
          </a:endParaRPr>
        </a:p>
      </dgm:t>
    </dgm:pt>
    <dgm:pt modelId="{9EED40C9-5983-4371-A882-C824C44F7DD2}" type="parTrans" cxnId="{956CD887-59A8-4D29-A6BD-8C94841CF9C3}">
      <dgm:prSet/>
      <dgm:spPr/>
      <dgm:t>
        <a:bodyPr/>
        <a:lstStyle/>
        <a:p>
          <a:endParaRPr lang="es-ES"/>
        </a:p>
      </dgm:t>
    </dgm:pt>
    <dgm:pt modelId="{445B0DDF-E31D-4898-BEC1-49B0725EB94E}" type="sibTrans" cxnId="{956CD887-59A8-4D29-A6BD-8C94841CF9C3}">
      <dgm:prSet/>
      <dgm:spPr/>
      <dgm:t>
        <a:bodyPr/>
        <a:lstStyle/>
        <a:p>
          <a:endParaRPr lang="es-ES"/>
        </a:p>
      </dgm:t>
    </dgm:pt>
    <dgm:pt modelId="{B54BF52E-9E63-495A-B4E0-C9E66D0CB782}" type="pres">
      <dgm:prSet presAssocID="{EDB2451C-22F3-43D8-8C58-F3563FE05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C035D2-92D7-411A-A013-281C77982F24}" type="pres">
      <dgm:prSet presAssocID="{55A26E8D-B43C-4F3D-A85B-2B01887E712C}" presName="parentText" presStyleLbl="node1" presStyleIdx="0" presStyleCnt="3" custLinFactY="50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56564-17A5-4A31-B728-F7D632A1CBCA}" type="pres">
      <dgm:prSet presAssocID="{BEEEEF62-4E23-4FB8-B9F6-C551BAE698E2}" presName="spacer" presStyleCnt="0"/>
      <dgm:spPr/>
    </dgm:pt>
    <dgm:pt modelId="{864F57A5-FD84-4F8F-BA79-74575F7CED18}" type="pres">
      <dgm:prSet presAssocID="{7978AFED-1FF3-4576-B52B-19C9F3FE65ED}" presName="parentText" presStyleLbl="node1" presStyleIdx="1" presStyleCnt="3" custLinFactNeighborY="265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20B3-542F-452F-9B34-1B309476ECAF}" type="pres">
      <dgm:prSet presAssocID="{E9C8D605-1DED-4A77-8FB2-9A8B63605FA4}" presName="spacer" presStyleCnt="0"/>
      <dgm:spPr/>
    </dgm:pt>
    <dgm:pt modelId="{A0850AF5-3C67-4A27-B298-8C930C5664A3}" type="pres">
      <dgm:prSet presAssocID="{40AC29D5-E1C7-4B90-AED9-F974B0A1EDA1}" presName="parentText" presStyleLbl="node1" presStyleIdx="2" presStyleCnt="3" custLinFactY="7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1E04DA-4009-4F47-B304-627E4E68F4FB}" type="presOf" srcId="{40AC29D5-E1C7-4B90-AED9-F974B0A1EDA1}" destId="{A0850AF5-3C67-4A27-B298-8C930C5664A3}" srcOrd="0" destOrd="0" presId="urn:microsoft.com/office/officeart/2005/8/layout/vList2"/>
    <dgm:cxn modelId="{956CD887-59A8-4D29-A6BD-8C94841CF9C3}" srcId="{EDB2451C-22F3-43D8-8C58-F3563FE05B29}" destId="{40AC29D5-E1C7-4B90-AED9-F974B0A1EDA1}" srcOrd="2" destOrd="0" parTransId="{9EED40C9-5983-4371-A882-C824C44F7DD2}" sibTransId="{445B0DDF-E31D-4898-BEC1-49B0725EB94E}"/>
    <dgm:cxn modelId="{E09BDEDB-4D4B-4265-A67F-4757F0C2CC03}" type="presOf" srcId="{55A26E8D-B43C-4F3D-A85B-2B01887E712C}" destId="{B7C035D2-92D7-411A-A013-281C77982F24}" srcOrd="0" destOrd="0" presId="urn:microsoft.com/office/officeart/2005/8/layout/vList2"/>
    <dgm:cxn modelId="{EAA862B4-2F36-436B-8BD1-023CB7BB2D16}" type="presOf" srcId="{EDB2451C-22F3-43D8-8C58-F3563FE05B29}" destId="{B54BF52E-9E63-495A-B4E0-C9E66D0CB782}" srcOrd="0" destOrd="0" presId="urn:microsoft.com/office/officeart/2005/8/layout/vList2"/>
    <dgm:cxn modelId="{8DFBC1D1-396E-49CD-8861-2EA424ABF5A2}" srcId="{EDB2451C-22F3-43D8-8C58-F3563FE05B29}" destId="{55A26E8D-B43C-4F3D-A85B-2B01887E712C}" srcOrd="0" destOrd="0" parTransId="{2620A37E-1E36-4F83-938F-6D60E7227084}" sibTransId="{BEEEEF62-4E23-4FB8-B9F6-C551BAE698E2}"/>
    <dgm:cxn modelId="{F7F5463E-FB88-4EDE-9587-2D837830EA66}" type="presOf" srcId="{7978AFED-1FF3-4576-B52B-19C9F3FE65ED}" destId="{864F57A5-FD84-4F8F-BA79-74575F7CED18}" srcOrd="0" destOrd="0" presId="urn:microsoft.com/office/officeart/2005/8/layout/vList2"/>
    <dgm:cxn modelId="{4A87B40F-7BBD-415F-B3EB-58AF76A51015}" srcId="{EDB2451C-22F3-43D8-8C58-F3563FE05B29}" destId="{7978AFED-1FF3-4576-B52B-19C9F3FE65ED}" srcOrd="1" destOrd="0" parTransId="{FDF0B97C-4408-4D80-B94C-474CD27EE8F7}" sibTransId="{E9C8D605-1DED-4A77-8FB2-9A8B63605FA4}"/>
    <dgm:cxn modelId="{437535A9-DD34-46BF-A776-CDE64920F01F}" type="presParOf" srcId="{B54BF52E-9E63-495A-B4E0-C9E66D0CB782}" destId="{B7C035D2-92D7-411A-A013-281C77982F24}" srcOrd="0" destOrd="0" presId="urn:microsoft.com/office/officeart/2005/8/layout/vList2"/>
    <dgm:cxn modelId="{F0A4E841-FEB1-4DC9-8C62-64EC104E70AF}" type="presParOf" srcId="{B54BF52E-9E63-495A-B4E0-C9E66D0CB782}" destId="{E3F56564-17A5-4A31-B728-F7D632A1CBCA}" srcOrd="1" destOrd="0" presId="urn:microsoft.com/office/officeart/2005/8/layout/vList2"/>
    <dgm:cxn modelId="{17A1013A-1A79-4276-8688-1B1A82E6A34F}" type="presParOf" srcId="{B54BF52E-9E63-495A-B4E0-C9E66D0CB782}" destId="{864F57A5-FD84-4F8F-BA79-74575F7CED18}" srcOrd="2" destOrd="0" presId="urn:microsoft.com/office/officeart/2005/8/layout/vList2"/>
    <dgm:cxn modelId="{3D33C79F-3EB0-4CA3-8F46-1DE3B2FA01A4}" type="presParOf" srcId="{B54BF52E-9E63-495A-B4E0-C9E66D0CB782}" destId="{ADDB20B3-542F-452F-9B34-1B309476ECAF}" srcOrd="3" destOrd="0" presId="urn:microsoft.com/office/officeart/2005/8/layout/vList2"/>
    <dgm:cxn modelId="{5CADB209-151E-4248-8458-5B33A68016BC}" type="presParOf" srcId="{B54BF52E-9E63-495A-B4E0-C9E66D0CB782}" destId="{A0850AF5-3C67-4A27-B298-8C930C566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B2451C-22F3-43D8-8C58-F3563FE05B29}" type="doc">
      <dgm:prSet loTypeId="urn:microsoft.com/office/officeart/2005/8/layout/vList2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A26E8D-B43C-4F3D-A85B-2B01887E712C}">
      <dgm:prSet phldrT="[Texto]"/>
      <dgm:spPr>
        <a:solidFill>
          <a:srgbClr val="A3AD10"/>
        </a:solidFill>
      </dgm:spPr>
      <dgm:t>
        <a:bodyPr/>
        <a:lstStyle/>
        <a:p>
          <a:r>
            <a:rPr lang="es-ES" b="1" dirty="0" smtClean="0"/>
            <a:t>OBJETIVOS</a:t>
          </a:r>
          <a:r>
            <a:rPr lang="es-ES" dirty="0" smtClean="0"/>
            <a:t>: Aplicar los modelos e instrumentos estudiados en materia de rehabilitación, regeneración y renovación acorde a las prácticas en empresa y el TFM elegido para su consecución.</a:t>
          </a:r>
          <a:endParaRPr lang="es-ES" dirty="0"/>
        </a:p>
      </dgm:t>
    </dgm:pt>
    <dgm:pt modelId="{2620A37E-1E36-4F83-938F-6D60E7227084}" type="parTrans" cxnId="{8DFBC1D1-396E-49CD-8861-2EA424ABF5A2}">
      <dgm:prSet/>
      <dgm:spPr/>
      <dgm:t>
        <a:bodyPr/>
        <a:lstStyle/>
        <a:p>
          <a:endParaRPr lang="es-ES"/>
        </a:p>
      </dgm:t>
    </dgm:pt>
    <dgm:pt modelId="{BEEEEF62-4E23-4FB8-B9F6-C551BAE698E2}" type="sibTrans" cxnId="{8DFBC1D1-396E-49CD-8861-2EA424ABF5A2}">
      <dgm:prSet/>
      <dgm:spPr/>
      <dgm:t>
        <a:bodyPr/>
        <a:lstStyle/>
        <a:p>
          <a:endParaRPr lang="es-ES"/>
        </a:p>
      </dgm:t>
    </dgm:pt>
    <dgm:pt modelId="{7978AFED-1FF3-4576-B52B-19C9F3FE65ED}">
      <dgm:prSet phldrT="[Texto]"/>
      <dgm:spPr>
        <a:solidFill>
          <a:srgbClr val="EBF37D"/>
        </a:solidFill>
      </dgm:spPr>
      <dgm:t>
        <a:bodyPr/>
        <a:lstStyle/>
        <a:p>
          <a:r>
            <a:rPr lang="es-ES" b="1" baseline="0" dirty="0" smtClean="0">
              <a:solidFill>
                <a:srgbClr val="767E0C"/>
              </a:solidFill>
            </a:rPr>
            <a:t>ECTS</a:t>
          </a:r>
          <a:r>
            <a:rPr lang="es-ES" baseline="0" dirty="0" smtClean="0">
              <a:solidFill>
                <a:srgbClr val="767E0C"/>
              </a:solidFill>
            </a:rPr>
            <a:t>: 16 (400 horas)  </a:t>
          </a:r>
          <a:r>
            <a:rPr lang="es-ES" b="1" baseline="0" dirty="0" smtClean="0">
              <a:solidFill>
                <a:srgbClr val="767E0C"/>
              </a:solidFill>
            </a:rPr>
            <a:t>CALENDARIO: </a:t>
          </a:r>
          <a:r>
            <a:rPr lang="es-ES" b="0" baseline="0" dirty="0" smtClean="0">
              <a:solidFill>
                <a:srgbClr val="767E0C"/>
              </a:solidFill>
            </a:rPr>
            <a:t>semana 1 diciembre 2016</a:t>
          </a:r>
          <a:endParaRPr lang="es-ES" baseline="0" dirty="0">
            <a:solidFill>
              <a:srgbClr val="767E0C"/>
            </a:solidFill>
          </a:endParaRPr>
        </a:p>
      </dgm:t>
    </dgm:pt>
    <dgm:pt modelId="{FDF0B97C-4408-4D80-B94C-474CD27EE8F7}" type="parTrans" cxnId="{4A87B40F-7BBD-415F-B3EB-58AF76A51015}">
      <dgm:prSet/>
      <dgm:spPr/>
      <dgm:t>
        <a:bodyPr/>
        <a:lstStyle/>
        <a:p>
          <a:endParaRPr lang="es-ES"/>
        </a:p>
      </dgm:t>
    </dgm:pt>
    <dgm:pt modelId="{E9C8D605-1DED-4A77-8FB2-9A8B63605FA4}" type="sibTrans" cxnId="{4A87B40F-7BBD-415F-B3EB-58AF76A51015}">
      <dgm:prSet/>
      <dgm:spPr/>
      <dgm:t>
        <a:bodyPr/>
        <a:lstStyle/>
        <a:p>
          <a:endParaRPr lang="es-ES"/>
        </a:p>
      </dgm:t>
    </dgm:pt>
    <dgm:pt modelId="{40AC29D5-E1C7-4B90-AED9-F974B0A1EDA1}">
      <dgm:prSet phldrT="[Texto]"/>
      <dgm:spPr>
        <a:solidFill>
          <a:srgbClr val="F5F9BF"/>
        </a:solidFill>
      </dgm:spPr>
      <dgm:t>
        <a:bodyPr/>
        <a:lstStyle/>
        <a:p>
          <a:r>
            <a:rPr lang="es-ES" b="1" baseline="0" dirty="0" smtClean="0">
              <a:solidFill>
                <a:srgbClr val="6C730B"/>
              </a:solidFill>
            </a:rPr>
            <a:t>CONTENIDOS</a:t>
          </a:r>
          <a:r>
            <a:rPr lang="es-ES" baseline="0" dirty="0" smtClean="0">
              <a:solidFill>
                <a:srgbClr val="6C730B"/>
              </a:solidFill>
            </a:rPr>
            <a:t>: Durante el desarrollo del máster cada alumno desarrollará prácticas en empresas y entidades de referencia de la industria de la construcción y rehabilitación, adaptadas a los diferentes perfiles seleccionados</a:t>
          </a:r>
          <a:endParaRPr lang="es-ES" baseline="0" dirty="0">
            <a:solidFill>
              <a:srgbClr val="6C730B"/>
            </a:solidFill>
          </a:endParaRPr>
        </a:p>
      </dgm:t>
    </dgm:pt>
    <dgm:pt modelId="{9EED40C9-5983-4371-A882-C824C44F7DD2}" type="parTrans" cxnId="{956CD887-59A8-4D29-A6BD-8C94841CF9C3}">
      <dgm:prSet/>
      <dgm:spPr/>
      <dgm:t>
        <a:bodyPr/>
        <a:lstStyle/>
        <a:p>
          <a:endParaRPr lang="es-ES"/>
        </a:p>
      </dgm:t>
    </dgm:pt>
    <dgm:pt modelId="{445B0DDF-E31D-4898-BEC1-49B0725EB94E}" type="sibTrans" cxnId="{956CD887-59A8-4D29-A6BD-8C94841CF9C3}">
      <dgm:prSet/>
      <dgm:spPr/>
      <dgm:t>
        <a:bodyPr/>
        <a:lstStyle/>
        <a:p>
          <a:endParaRPr lang="es-ES"/>
        </a:p>
      </dgm:t>
    </dgm:pt>
    <dgm:pt modelId="{B54BF52E-9E63-495A-B4E0-C9E66D0CB782}" type="pres">
      <dgm:prSet presAssocID="{EDB2451C-22F3-43D8-8C58-F3563FE05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C035D2-92D7-411A-A013-281C77982F24}" type="pres">
      <dgm:prSet presAssocID="{55A26E8D-B43C-4F3D-A85B-2B01887E71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56564-17A5-4A31-B728-F7D632A1CBCA}" type="pres">
      <dgm:prSet presAssocID="{BEEEEF62-4E23-4FB8-B9F6-C551BAE698E2}" presName="spacer" presStyleCnt="0"/>
      <dgm:spPr/>
    </dgm:pt>
    <dgm:pt modelId="{864F57A5-FD84-4F8F-BA79-74575F7CED18}" type="pres">
      <dgm:prSet presAssocID="{7978AFED-1FF3-4576-B52B-19C9F3FE65ED}" presName="parentText" presStyleLbl="node1" presStyleIdx="1" presStyleCnt="3" custLinFactY="-23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20B3-542F-452F-9B34-1B309476ECAF}" type="pres">
      <dgm:prSet presAssocID="{E9C8D605-1DED-4A77-8FB2-9A8B63605FA4}" presName="spacer" presStyleCnt="0"/>
      <dgm:spPr/>
    </dgm:pt>
    <dgm:pt modelId="{A0850AF5-3C67-4A27-B298-8C930C5664A3}" type="pres">
      <dgm:prSet presAssocID="{40AC29D5-E1C7-4B90-AED9-F974B0A1ED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FBC1D1-396E-49CD-8861-2EA424ABF5A2}" srcId="{EDB2451C-22F3-43D8-8C58-F3563FE05B29}" destId="{55A26E8D-B43C-4F3D-A85B-2B01887E712C}" srcOrd="0" destOrd="0" parTransId="{2620A37E-1E36-4F83-938F-6D60E7227084}" sibTransId="{BEEEEF62-4E23-4FB8-B9F6-C551BAE698E2}"/>
    <dgm:cxn modelId="{8116FAB9-166E-4700-A5D9-01C86C78F92E}" type="presOf" srcId="{EDB2451C-22F3-43D8-8C58-F3563FE05B29}" destId="{B54BF52E-9E63-495A-B4E0-C9E66D0CB782}" srcOrd="0" destOrd="0" presId="urn:microsoft.com/office/officeart/2005/8/layout/vList2"/>
    <dgm:cxn modelId="{4A87B40F-7BBD-415F-B3EB-58AF76A51015}" srcId="{EDB2451C-22F3-43D8-8C58-F3563FE05B29}" destId="{7978AFED-1FF3-4576-B52B-19C9F3FE65ED}" srcOrd="1" destOrd="0" parTransId="{FDF0B97C-4408-4D80-B94C-474CD27EE8F7}" sibTransId="{E9C8D605-1DED-4A77-8FB2-9A8B63605FA4}"/>
    <dgm:cxn modelId="{0D58EE8D-45FC-49CE-89D9-AD39D3DAEEE4}" type="presOf" srcId="{40AC29D5-E1C7-4B90-AED9-F974B0A1EDA1}" destId="{A0850AF5-3C67-4A27-B298-8C930C5664A3}" srcOrd="0" destOrd="0" presId="urn:microsoft.com/office/officeart/2005/8/layout/vList2"/>
    <dgm:cxn modelId="{00174349-EA09-45AB-BD3E-692837C7C9A7}" type="presOf" srcId="{55A26E8D-B43C-4F3D-A85B-2B01887E712C}" destId="{B7C035D2-92D7-411A-A013-281C77982F24}" srcOrd="0" destOrd="0" presId="urn:microsoft.com/office/officeart/2005/8/layout/vList2"/>
    <dgm:cxn modelId="{D2C4B317-2586-48C7-B7BA-D29F19663A36}" type="presOf" srcId="{7978AFED-1FF3-4576-B52B-19C9F3FE65ED}" destId="{864F57A5-FD84-4F8F-BA79-74575F7CED18}" srcOrd="0" destOrd="0" presId="urn:microsoft.com/office/officeart/2005/8/layout/vList2"/>
    <dgm:cxn modelId="{956CD887-59A8-4D29-A6BD-8C94841CF9C3}" srcId="{EDB2451C-22F3-43D8-8C58-F3563FE05B29}" destId="{40AC29D5-E1C7-4B90-AED9-F974B0A1EDA1}" srcOrd="2" destOrd="0" parTransId="{9EED40C9-5983-4371-A882-C824C44F7DD2}" sibTransId="{445B0DDF-E31D-4898-BEC1-49B0725EB94E}"/>
    <dgm:cxn modelId="{C2E9C21B-9FCE-4D6A-93CC-6E02B2EF712B}" type="presParOf" srcId="{B54BF52E-9E63-495A-B4E0-C9E66D0CB782}" destId="{B7C035D2-92D7-411A-A013-281C77982F24}" srcOrd="0" destOrd="0" presId="urn:microsoft.com/office/officeart/2005/8/layout/vList2"/>
    <dgm:cxn modelId="{8459762F-DD7E-41EC-A7E0-CDBACC573FD5}" type="presParOf" srcId="{B54BF52E-9E63-495A-B4E0-C9E66D0CB782}" destId="{E3F56564-17A5-4A31-B728-F7D632A1CBCA}" srcOrd="1" destOrd="0" presId="urn:microsoft.com/office/officeart/2005/8/layout/vList2"/>
    <dgm:cxn modelId="{8D489A9F-206B-4E83-92E5-2C74AE7328A6}" type="presParOf" srcId="{B54BF52E-9E63-495A-B4E0-C9E66D0CB782}" destId="{864F57A5-FD84-4F8F-BA79-74575F7CED18}" srcOrd="2" destOrd="0" presId="urn:microsoft.com/office/officeart/2005/8/layout/vList2"/>
    <dgm:cxn modelId="{17BA37BC-CD94-45E9-B964-D3BCD145DB36}" type="presParOf" srcId="{B54BF52E-9E63-495A-B4E0-C9E66D0CB782}" destId="{ADDB20B3-542F-452F-9B34-1B309476ECAF}" srcOrd="3" destOrd="0" presId="urn:microsoft.com/office/officeart/2005/8/layout/vList2"/>
    <dgm:cxn modelId="{C593FF5A-6AEA-4565-8B3E-E4C6A37D2310}" type="presParOf" srcId="{B54BF52E-9E63-495A-B4E0-C9E66D0CB782}" destId="{A0850AF5-3C67-4A27-B298-8C930C566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35D2-92D7-411A-A013-281C77982F24}">
      <dsp:nvSpPr>
        <dsp:cNvPr id="0" name=""/>
        <dsp:cNvSpPr/>
      </dsp:nvSpPr>
      <dsp:spPr>
        <a:xfrm>
          <a:off x="0" y="1360"/>
          <a:ext cx="7006870" cy="1384013"/>
        </a:xfrm>
        <a:prstGeom prst="roundRect">
          <a:avLst/>
        </a:prstGeom>
        <a:solidFill>
          <a:srgbClr val="A3AD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OBJETIVOS</a:t>
          </a:r>
          <a:r>
            <a:rPr lang="es-ES" sz="1800" kern="1200" dirty="0" smtClean="0"/>
            <a:t>: Conocer y comprender el panorama de la construcción, los retos estratégicos, la capacitación necesaria de los agentes para responder a los retos (académicos, profesional y habilidades.</a:t>
          </a:r>
          <a:endParaRPr lang="es-ES" sz="1800" kern="1200" dirty="0"/>
        </a:p>
      </dsp:txBody>
      <dsp:txXfrm>
        <a:off x="67562" y="68922"/>
        <a:ext cx="6871746" cy="1248889"/>
      </dsp:txXfrm>
    </dsp:sp>
    <dsp:sp modelId="{864F57A5-FD84-4F8F-BA79-74575F7CED18}">
      <dsp:nvSpPr>
        <dsp:cNvPr id="0" name=""/>
        <dsp:cNvSpPr/>
      </dsp:nvSpPr>
      <dsp:spPr>
        <a:xfrm>
          <a:off x="0" y="1352185"/>
          <a:ext cx="7006870" cy="1384013"/>
        </a:xfrm>
        <a:prstGeom prst="roundRect">
          <a:avLst/>
        </a:prstGeom>
        <a:solidFill>
          <a:srgbClr val="EBF3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baseline="0" dirty="0" smtClean="0">
              <a:solidFill>
                <a:srgbClr val="767E0C"/>
              </a:solidFill>
            </a:rPr>
            <a:t>ECTS</a:t>
          </a:r>
          <a:r>
            <a:rPr lang="es-ES" sz="1800" kern="1200" baseline="0" dirty="0" smtClean="0">
              <a:solidFill>
                <a:srgbClr val="767E0C"/>
              </a:solidFill>
            </a:rPr>
            <a:t>: 1	  </a:t>
          </a:r>
          <a:r>
            <a:rPr lang="es-ES" sz="1800" b="1" kern="1200" baseline="0" dirty="0" smtClean="0">
              <a:solidFill>
                <a:srgbClr val="767E0C"/>
              </a:solidFill>
            </a:rPr>
            <a:t>CALENDARIO: </a:t>
          </a:r>
          <a:r>
            <a:rPr lang="es-ES" sz="1800" b="0" kern="1200" baseline="0" dirty="0" smtClean="0">
              <a:solidFill>
                <a:srgbClr val="767E0C"/>
              </a:solidFill>
            </a:rPr>
            <a:t>semana 1 diciembre 2016</a:t>
          </a:r>
          <a:endParaRPr lang="es-ES" sz="1800" kern="1200" baseline="0" dirty="0">
            <a:solidFill>
              <a:srgbClr val="767E0C"/>
            </a:solidFill>
          </a:endParaRPr>
        </a:p>
      </dsp:txBody>
      <dsp:txXfrm>
        <a:off x="67562" y="1419747"/>
        <a:ext cx="6871746" cy="1248889"/>
      </dsp:txXfrm>
    </dsp:sp>
    <dsp:sp modelId="{A0850AF5-3C67-4A27-B298-8C930C5664A3}">
      <dsp:nvSpPr>
        <dsp:cNvPr id="0" name=""/>
        <dsp:cNvSpPr/>
      </dsp:nvSpPr>
      <dsp:spPr>
        <a:xfrm>
          <a:off x="0" y="2793051"/>
          <a:ext cx="7006870" cy="1384013"/>
        </a:xfrm>
        <a:prstGeom prst="roundRect">
          <a:avLst/>
        </a:prstGeom>
        <a:solidFill>
          <a:srgbClr val="F5F9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baseline="0" dirty="0" smtClean="0">
              <a:solidFill>
                <a:srgbClr val="6C730B"/>
              </a:solidFill>
            </a:rPr>
            <a:t>CONTENIDOS</a:t>
          </a:r>
          <a:r>
            <a:rPr lang="es-ES" sz="1600" kern="1200" baseline="0" dirty="0" smtClean="0">
              <a:solidFill>
                <a:srgbClr val="6C730B"/>
              </a:solidFill>
            </a:rPr>
            <a:t>: Situación actual del sector de la construcción: sus cifras de negocio por subsectores, su posición regional, nacional e internacional, las organizaciones sectoriales que lo amparan y los retos de futuro que afronta Situación actual del sector de la construcción: sus cifras de negocio por subsectores, su posición regional, nacional e internacional, las organizaciones sectoriales que lo amparan y los retos de futuro que afronta</a:t>
          </a:r>
          <a:endParaRPr lang="es-ES" sz="1600" kern="1200" baseline="0" dirty="0">
            <a:solidFill>
              <a:srgbClr val="6C730B"/>
            </a:solidFill>
          </a:endParaRPr>
        </a:p>
      </dsp:txBody>
      <dsp:txXfrm>
        <a:off x="67562" y="2860613"/>
        <a:ext cx="6871746" cy="1248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35D2-92D7-411A-A013-281C77982F24}">
      <dsp:nvSpPr>
        <dsp:cNvPr id="0" name=""/>
        <dsp:cNvSpPr/>
      </dsp:nvSpPr>
      <dsp:spPr>
        <a:xfrm>
          <a:off x="0" y="18542"/>
          <a:ext cx="7006870" cy="1289340"/>
        </a:xfrm>
        <a:prstGeom prst="roundRect">
          <a:avLst/>
        </a:prstGeom>
        <a:solidFill>
          <a:srgbClr val="A3AD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OBJETIVOS</a:t>
          </a:r>
          <a:r>
            <a:rPr lang="es-ES" sz="1900" kern="1200" dirty="0" smtClean="0"/>
            <a:t>: Conocer y comprender los diferentes aspectos de la herramienta como son: la Innovación en construcción, la Fiscalidad y Financiación de la Innovación, la organización de la Innovación y las líneas de innovación y rehabilitación</a:t>
          </a:r>
          <a:endParaRPr lang="es-ES" sz="1900" kern="1200" dirty="0"/>
        </a:p>
      </dsp:txBody>
      <dsp:txXfrm>
        <a:off x="62940" y="81482"/>
        <a:ext cx="6880990" cy="1163460"/>
      </dsp:txXfrm>
    </dsp:sp>
    <dsp:sp modelId="{864F57A5-FD84-4F8F-BA79-74575F7CED18}">
      <dsp:nvSpPr>
        <dsp:cNvPr id="0" name=""/>
        <dsp:cNvSpPr/>
      </dsp:nvSpPr>
      <dsp:spPr>
        <a:xfrm>
          <a:off x="0" y="1276963"/>
          <a:ext cx="7006870" cy="1289340"/>
        </a:xfrm>
        <a:prstGeom prst="roundRect">
          <a:avLst/>
        </a:prstGeom>
        <a:solidFill>
          <a:srgbClr val="EBF3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baseline="0" dirty="0" smtClean="0">
              <a:solidFill>
                <a:srgbClr val="767E0C"/>
              </a:solidFill>
            </a:rPr>
            <a:t>ECTS</a:t>
          </a:r>
          <a:r>
            <a:rPr lang="es-ES" sz="1900" kern="1200" baseline="0" dirty="0" smtClean="0">
              <a:solidFill>
                <a:srgbClr val="767E0C"/>
              </a:solidFill>
            </a:rPr>
            <a:t>:  9		 </a:t>
          </a:r>
          <a:r>
            <a:rPr lang="es-ES" sz="1900" b="1" kern="1200" baseline="0" dirty="0" smtClean="0">
              <a:solidFill>
                <a:srgbClr val="767E0C"/>
              </a:solidFill>
            </a:rPr>
            <a:t>CALENDARIO: </a:t>
          </a:r>
          <a:r>
            <a:rPr lang="es-ES" sz="1900" b="0" kern="1200" baseline="0" dirty="0" smtClean="0">
              <a:solidFill>
                <a:srgbClr val="767E0C"/>
              </a:solidFill>
            </a:rPr>
            <a:t>semana 1 diciembre 			2016- semana 8 marzo de 2017</a:t>
          </a:r>
          <a:endParaRPr lang="es-ES" sz="1900" kern="1200" baseline="0" dirty="0">
            <a:solidFill>
              <a:srgbClr val="767E0C"/>
            </a:solidFill>
          </a:endParaRPr>
        </a:p>
      </dsp:txBody>
      <dsp:txXfrm>
        <a:off x="62940" y="1339903"/>
        <a:ext cx="6880990" cy="1163460"/>
      </dsp:txXfrm>
    </dsp:sp>
    <dsp:sp modelId="{A0850AF5-3C67-4A27-B298-8C930C5664A3}">
      <dsp:nvSpPr>
        <dsp:cNvPr id="0" name=""/>
        <dsp:cNvSpPr/>
      </dsp:nvSpPr>
      <dsp:spPr>
        <a:xfrm>
          <a:off x="0" y="2706661"/>
          <a:ext cx="7006870" cy="1289340"/>
        </a:xfrm>
        <a:prstGeom prst="roundRect">
          <a:avLst/>
        </a:prstGeom>
        <a:solidFill>
          <a:srgbClr val="F5F9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baseline="0" dirty="0" smtClean="0">
              <a:solidFill>
                <a:srgbClr val="6C730B"/>
              </a:solidFill>
            </a:rPr>
            <a:t>CONTENIDOS</a:t>
          </a:r>
          <a:r>
            <a:rPr lang="es-ES" sz="1900" kern="1200" baseline="0" dirty="0" smtClean="0">
              <a:solidFill>
                <a:srgbClr val="6C730B"/>
              </a:solidFill>
            </a:rPr>
            <a:t>: Concepto de innovación. Fuentes. Estrategias. Gestión. Competitividad. Innovación tecnológica. Innovación en materiales y procesos de construcción y rehabilitación urbanas y de edificios.</a:t>
          </a:r>
          <a:endParaRPr lang="es-ES" sz="1900" kern="1200" baseline="0" dirty="0">
            <a:solidFill>
              <a:srgbClr val="6C730B"/>
            </a:solidFill>
          </a:endParaRPr>
        </a:p>
      </dsp:txBody>
      <dsp:txXfrm>
        <a:off x="62940" y="2769601"/>
        <a:ext cx="6880990" cy="1163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35D2-92D7-411A-A013-281C77982F24}">
      <dsp:nvSpPr>
        <dsp:cNvPr id="0" name=""/>
        <dsp:cNvSpPr/>
      </dsp:nvSpPr>
      <dsp:spPr>
        <a:xfrm>
          <a:off x="0" y="1352"/>
          <a:ext cx="7006870" cy="1310400"/>
        </a:xfrm>
        <a:prstGeom prst="roundRect">
          <a:avLst/>
        </a:prstGeom>
        <a:solidFill>
          <a:srgbClr val="A3AD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OBJETIVOS</a:t>
          </a:r>
          <a:r>
            <a:rPr lang="es-ES" sz="1600" kern="1200" dirty="0" smtClean="0"/>
            <a:t>: Conocer y comprender la normativa europea, nacional autonómica y local en materia de rehabilitación, los Planes y Planificación Urbanística de las actuaciones de Rehabilitación, los diferentes modelos e instrumentos de gestión y financiación de dichas actuaciones y las diferentes redes en temas de rehabilitación.</a:t>
          </a:r>
          <a:endParaRPr lang="es-ES" sz="1600" kern="1200" dirty="0"/>
        </a:p>
      </dsp:txBody>
      <dsp:txXfrm>
        <a:off x="63968" y="65320"/>
        <a:ext cx="6878934" cy="1182464"/>
      </dsp:txXfrm>
    </dsp:sp>
    <dsp:sp modelId="{864F57A5-FD84-4F8F-BA79-74575F7CED18}">
      <dsp:nvSpPr>
        <dsp:cNvPr id="0" name=""/>
        <dsp:cNvSpPr/>
      </dsp:nvSpPr>
      <dsp:spPr>
        <a:xfrm>
          <a:off x="0" y="1280328"/>
          <a:ext cx="7006870" cy="1310400"/>
        </a:xfrm>
        <a:prstGeom prst="roundRect">
          <a:avLst/>
        </a:prstGeom>
        <a:solidFill>
          <a:srgbClr val="EBF3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baseline="0" dirty="0" smtClean="0">
              <a:solidFill>
                <a:srgbClr val="767E0C"/>
              </a:solidFill>
            </a:rPr>
            <a:t>ECTS</a:t>
          </a:r>
          <a:r>
            <a:rPr lang="es-ES" sz="1600" kern="1200" baseline="0" dirty="0" smtClean="0">
              <a:solidFill>
                <a:srgbClr val="767E0C"/>
              </a:solidFill>
            </a:rPr>
            <a:t>: 5 			</a:t>
          </a:r>
          <a:r>
            <a:rPr lang="es-ES" sz="1600" b="1" kern="1200" baseline="0" dirty="0" smtClean="0">
              <a:solidFill>
                <a:srgbClr val="767E0C"/>
              </a:solidFill>
            </a:rPr>
            <a:t>CALENDARIO: </a:t>
          </a:r>
          <a:r>
            <a:rPr lang="es-ES" sz="1600" b="0" kern="1200" baseline="0" dirty="0" smtClean="0">
              <a:solidFill>
                <a:srgbClr val="767E0C"/>
              </a:solidFill>
            </a:rPr>
            <a:t>semana 8- 12 marzo  2017</a:t>
          </a:r>
          <a:endParaRPr lang="es-ES" sz="1600" kern="1200" baseline="0" dirty="0">
            <a:solidFill>
              <a:srgbClr val="767E0C"/>
            </a:solidFill>
          </a:endParaRPr>
        </a:p>
      </dsp:txBody>
      <dsp:txXfrm>
        <a:off x="63968" y="1344296"/>
        <a:ext cx="6878934" cy="1182464"/>
      </dsp:txXfrm>
    </dsp:sp>
    <dsp:sp modelId="{A0850AF5-3C67-4A27-B298-8C930C5664A3}">
      <dsp:nvSpPr>
        <dsp:cNvPr id="0" name=""/>
        <dsp:cNvSpPr/>
      </dsp:nvSpPr>
      <dsp:spPr>
        <a:xfrm>
          <a:off x="0" y="2702791"/>
          <a:ext cx="7006870" cy="1310400"/>
        </a:xfrm>
        <a:prstGeom prst="roundRect">
          <a:avLst/>
        </a:prstGeom>
        <a:solidFill>
          <a:srgbClr val="F5F9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baseline="0" dirty="0" smtClean="0">
              <a:solidFill>
                <a:srgbClr val="6C730B"/>
              </a:solidFill>
            </a:rPr>
            <a:t>CONTENIDOS</a:t>
          </a:r>
          <a:r>
            <a:rPr lang="es-ES" sz="1600" kern="1200" baseline="0" dirty="0" smtClean="0">
              <a:solidFill>
                <a:srgbClr val="6C730B"/>
              </a:solidFill>
            </a:rPr>
            <a:t>: Directivas europeas. Marco 2020. Leyes estatales básicas. Leyes autonómicas y reglamentación autonómica y local. Reglamentos e instrucciones urbanísticas y técnicas aplicadas a la rehabilitación. El deber de conservación y otros deberes urbanísticos. Deudores hipotecarios, reestructuración de deuda y alquiler socia</a:t>
          </a:r>
          <a:endParaRPr lang="es-ES" sz="1600" kern="1200" baseline="0" dirty="0">
            <a:solidFill>
              <a:srgbClr val="6C730B"/>
            </a:solidFill>
          </a:endParaRPr>
        </a:p>
      </dsp:txBody>
      <dsp:txXfrm>
        <a:off x="63968" y="2766759"/>
        <a:ext cx="6878934" cy="1182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35D2-92D7-411A-A013-281C77982F24}">
      <dsp:nvSpPr>
        <dsp:cNvPr id="0" name=""/>
        <dsp:cNvSpPr/>
      </dsp:nvSpPr>
      <dsp:spPr>
        <a:xfrm>
          <a:off x="0" y="561"/>
          <a:ext cx="7006870" cy="1367940"/>
        </a:xfrm>
        <a:prstGeom prst="roundRect">
          <a:avLst/>
        </a:prstGeom>
        <a:solidFill>
          <a:srgbClr val="A3AD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OBJETIVOS</a:t>
          </a:r>
          <a:r>
            <a:rPr lang="es-ES" sz="1600" kern="1200" dirty="0" smtClean="0"/>
            <a:t>: Conocer y comprender la Rehabilitación integral de edificaciones desde el diagnóstico pasando por las técnicas y estrategias para una rehabilitación eficiente de edificaciones, los conceptos de accesibilidad y adaptación del hábitat, la evaluación y certificación de las actuaciones de rehabilitación hasta terminar por los aspectos, el papel y agentes en la regeneración y renovación urbana.</a:t>
          </a:r>
          <a:endParaRPr lang="es-ES" sz="1600" kern="1200" dirty="0"/>
        </a:p>
      </dsp:txBody>
      <dsp:txXfrm>
        <a:off x="66777" y="67338"/>
        <a:ext cx="6873316" cy="1234386"/>
      </dsp:txXfrm>
    </dsp:sp>
    <dsp:sp modelId="{864F57A5-FD84-4F8F-BA79-74575F7CED18}">
      <dsp:nvSpPr>
        <dsp:cNvPr id="0" name=""/>
        <dsp:cNvSpPr/>
      </dsp:nvSpPr>
      <dsp:spPr>
        <a:xfrm>
          <a:off x="0" y="1335698"/>
          <a:ext cx="7006870" cy="1367940"/>
        </a:xfrm>
        <a:prstGeom prst="roundRect">
          <a:avLst/>
        </a:prstGeom>
        <a:solidFill>
          <a:srgbClr val="EBF3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baseline="0" dirty="0" smtClean="0">
              <a:solidFill>
                <a:srgbClr val="767E0C"/>
              </a:solidFill>
            </a:rPr>
            <a:t>ECTS</a:t>
          </a:r>
          <a:r>
            <a:rPr lang="es-ES" sz="1400" kern="1200" baseline="0" dirty="0" smtClean="0">
              <a:solidFill>
                <a:srgbClr val="767E0C"/>
              </a:solidFill>
            </a:rPr>
            <a:t>: 9 		</a:t>
          </a:r>
          <a:r>
            <a:rPr lang="es-ES" sz="1400" b="1" kern="1200" baseline="0" dirty="0" smtClean="0">
              <a:solidFill>
                <a:srgbClr val="767E0C"/>
              </a:solidFill>
            </a:rPr>
            <a:t>CALENDARIO: </a:t>
          </a:r>
          <a:r>
            <a:rPr lang="es-ES" sz="1400" b="0" kern="1200" baseline="0" dirty="0" smtClean="0">
              <a:solidFill>
                <a:srgbClr val="767E0C"/>
              </a:solidFill>
            </a:rPr>
            <a:t>semana 12-19/desde  marzo-mayo  2017</a:t>
          </a:r>
          <a:endParaRPr lang="es-ES" sz="1400" kern="1200" baseline="0" dirty="0">
            <a:solidFill>
              <a:srgbClr val="767E0C"/>
            </a:solidFill>
          </a:endParaRPr>
        </a:p>
      </dsp:txBody>
      <dsp:txXfrm>
        <a:off x="66777" y="1402475"/>
        <a:ext cx="6873316" cy="1234386"/>
      </dsp:txXfrm>
    </dsp:sp>
    <dsp:sp modelId="{A0850AF5-3C67-4A27-B298-8C930C5664A3}">
      <dsp:nvSpPr>
        <dsp:cNvPr id="0" name=""/>
        <dsp:cNvSpPr/>
      </dsp:nvSpPr>
      <dsp:spPr>
        <a:xfrm>
          <a:off x="0" y="2761951"/>
          <a:ext cx="7006870" cy="1367940"/>
        </a:xfrm>
        <a:prstGeom prst="roundRect">
          <a:avLst/>
        </a:prstGeom>
        <a:solidFill>
          <a:srgbClr val="F5F9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baseline="0" dirty="0" smtClean="0">
              <a:solidFill>
                <a:srgbClr val="6C730B"/>
              </a:solidFill>
            </a:rPr>
            <a:t>CONTENIDOS</a:t>
          </a:r>
          <a:r>
            <a:rPr lang="es-ES" sz="1600" kern="1200" baseline="0" dirty="0" smtClean="0">
              <a:solidFill>
                <a:srgbClr val="6C730B"/>
              </a:solidFill>
            </a:rPr>
            <a:t>: Estudios previos. Técnicas y ensayos no destructivos. Actuaciones y técnicas para la reducción de la demanda energética. Actuaciones y técnicas para la reducción de emisiones de gases de efecto invernadero. Incorporación de energías limpias. Técnicas innovadoras de rehabilitación. Accesibilidad universal. Informes de Evaluación de Edificios. Indicadores de regeneración y renovación urbanas sostenibles.</a:t>
          </a:r>
          <a:endParaRPr lang="es-ES" sz="1600" kern="1200" baseline="0" dirty="0">
            <a:solidFill>
              <a:srgbClr val="6C730B"/>
            </a:solidFill>
          </a:endParaRPr>
        </a:p>
      </dsp:txBody>
      <dsp:txXfrm>
        <a:off x="66777" y="2828728"/>
        <a:ext cx="6873316" cy="1234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35D2-92D7-411A-A013-281C77982F24}">
      <dsp:nvSpPr>
        <dsp:cNvPr id="0" name=""/>
        <dsp:cNvSpPr/>
      </dsp:nvSpPr>
      <dsp:spPr>
        <a:xfrm>
          <a:off x="0" y="25831"/>
          <a:ext cx="7006870" cy="1198080"/>
        </a:xfrm>
        <a:prstGeom prst="roundRect">
          <a:avLst/>
        </a:prstGeom>
        <a:solidFill>
          <a:srgbClr val="A3AD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OBJETIVOS</a:t>
          </a:r>
          <a:r>
            <a:rPr lang="es-ES" sz="1800" kern="1200" dirty="0" smtClean="0"/>
            <a:t>: Conocer las diferentes actuaciones eficientes con el objetivo de tener referentes para posibles actuaciones futuras.</a:t>
          </a:r>
          <a:endParaRPr lang="es-ES" sz="1800" kern="1200" dirty="0"/>
        </a:p>
      </dsp:txBody>
      <dsp:txXfrm>
        <a:off x="58485" y="84316"/>
        <a:ext cx="6889900" cy="1081110"/>
      </dsp:txXfrm>
    </dsp:sp>
    <dsp:sp modelId="{864F57A5-FD84-4F8F-BA79-74575F7CED18}">
      <dsp:nvSpPr>
        <dsp:cNvPr id="0" name=""/>
        <dsp:cNvSpPr/>
      </dsp:nvSpPr>
      <dsp:spPr>
        <a:xfrm>
          <a:off x="0" y="1439879"/>
          <a:ext cx="7006870" cy="1198080"/>
        </a:xfrm>
        <a:prstGeom prst="roundRect">
          <a:avLst/>
        </a:prstGeom>
        <a:solidFill>
          <a:srgbClr val="EBF3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baseline="0" dirty="0" smtClean="0">
              <a:solidFill>
                <a:srgbClr val="767E0C"/>
              </a:solidFill>
            </a:rPr>
            <a:t>ECTS</a:t>
          </a:r>
          <a:r>
            <a:rPr lang="es-ES" sz="1800" kern="1200" baseline="0" dirty="0" smtClean="0">
              <a:solidFill>
                <a:srgbClr val="767E0C"/>
              </a:solidFill>
            </a:rPr>
            <a:t>: 1 	  </a:t>
          </a:r>
          <a:r>
            <a:rPr lang="es-ES" sz="1800" b="1" kern="1200" baseline="0" dirty="0" smtClean="0">
              <a:solidFill>
                <a:srgbClr val="767E0C"/>
              </a:solidFill>
            </a:rPr>
            <a:t>CALENDARIO: </a:t>
          </a:r>
          <a:r>
            <a:rPr lang="es-ES" sz="1800" b="0" kern="1200" baseline="0" dirty="0" smtClean="0">
              <a:solidFill>
                <a:srgbClr val="767E0C"/>
              </a:solidFill>
            </a:rPr>
            <a:t>semana 19-22/  desde mayo a 				   junio  2017</a:t>
          </a:r>
          <a:endParaRPr lang="es-ES" sz="1800" kern="1200" baseline="0" dirty="0">
            <a:solidFill>
              <a:srgbClr val="767E0C"/>
            </a:solidFill>
          </a:endParaRPr>
        </a:p>
      </dsp:txBody>
      <dsp:txXfrm>
        <a:off x="58485" y="1498364"/>
        <a:ext cx="6889900" cy="1081110"/>
      </dsp:txXfrm>
    </dsp:sp>
    <dsp:sp modelId="{A0850AF5-3C67-4A27-B298-8C930C5664A3}">
      <dsp:nvSpPr>
        <dsp:cNvPr id="0" name=""/>
        <dsp:cNvSpPr/>
      </dsp:nvSpPr>
      <dsp:spPr>
        <a:xfrm>
          <a:off x="0" y="2790632"/>
          <a:ext cx="7006870" cy="1198080"/>
        </a:xfrm>
        <a:prstGeom prst="roundRect">
          <a:avLst/>
        </a:prstGeom>
        <a:solidFill>
          <a:srgbClr val="F5F9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baseline="0" dirty="0" smtClean="0">
              <a:solidFill>
                <a:srgbClr val="6C730B"/>
              </a:solidFill>
            </a:rPr>
            <a:t>CONTENIDOS</a:t>
          </a:r>
          <a:r>
            <a:rPr lang="es-ES" sz="1400" kern="1200" baseline="0" dirty="0" smtClean="0">
              <a:solidFill>
                <a:srgbClr val="6C730B"/>
              </a:solidFill>
            </a:rPr>
            <a:t>: Planificación y gestión urbanística. Actuaciones asiladas e integradas, continuas y discontinuas. Casos relevantes de rehabilitación de edificios públicos y privados. Casos relevantes de regeneración y renovación urbanas nacionales e internacionales.</a:t>
          </a:r>
          <a:endParaRPr lang="es-ES" sz="1400" kern="1200" baseline="0" dirty="0">
            <a:solidFill>
              <a:srgbClr val="6C730B"/>
            </a:solidFill>
          </a:endParaRPr>
        </a:p>
      </dsp:txBody>
      <dsp:txXfrm>
        <a:off x="58485" y="2849117"/>
        <a:ext cx="6889900" cy="1081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35D2-92D7-411A-A013-281C77982F24}">
      <dsp:nvSpPr>
        <dsp:cNvPr id="0" name=""/>
        <dsp:cNvSpPr/>
      </dsp:nvSpPr>
      <dsp:spPr>
        <a:xfrm>
          <a:off x="0" y="404223"/>
          <a:ext cx="7006870" cy="1105649"/>
        </a:xfrm>
        <a:prstGeom prst="roundRect">
          <a:avLst/>
        </a:prstGeom>
        <a:solidFill>
          <a:srgbClr val="A3AD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OBJETIVOS</a:t>
          </a:r>
          <a:r>
            <a:rPr lang="es-ES" sz="2100" kern="1200" dirty="0" smtClean="0"/>
            <a:t>: Aplicar los modelos e instrumentos estudiados en materia de rehabilitación, regeneración y renovación para los proyectos profesionales a presentar</a:t>
          </a:r>
          <a:endParaRPr lang="es-ES" sz="2100" kern="1200" dirty="0"/>
        </a:p>
      </dsp:txBody>
      <dsp:txXfrm>
        <a:off x="53973" y="458196"/>
        <a:ext cx="6898924" cy="997703"/>
      </dsp:txXfrm>
    </dsp:sp>
    <dsp:sp modelId="{864F57A5-FD84-4F8F-BA79-74575F7CED18}">
      <dsp:nvSpPr>
        <dsp:cNvPr id="0" name=""/>
        <dsp:cNvSpPr/>
      </dsp:nvSpPr>
      <dsp:spPr>
        <a:xfrm>
          <a:off x="0" y="1470484"/>
          <a:ext cx="7006870" cy="1105649"/>
        </a:xfrm>
        <a:prstGeom prst="roundRect">
          <a:avLst/>
        </a:prstGeom>
        <a:solidFill>
          <a:srgbClr val="EBF3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baseline="0" dirty="0" smtClean="0">
              <a:solidFill>
                <a:srgbClr val="767E0C"/>
              </a:solidFill>
            </a:rPr>
            <a:t>ECTS</a:t>
          </a:r>
          <a:r>
            <a:rPr lang="es-ES" sz="2100" kern="1200" baseline="0" dirty="0" smtClean="0">
              <a:solidFill>
                <a:srgbClr val="767E0C"/>
              </a:solidFill>
            </a:rPr>
            <a:t>: 8 	</a:t>
          </a:r>
          <a:r>
            <a:rPr lang="es-ES" sz="2100" b="1" kern="1200" baseline="0" dirty="0" smtClean="0">
              <a:solidFill>
                <a:srgbClr val="767E0C"/>
              </a:solidFill>
            </a:rPr>
            <a:t>CALENDARIO: </a:t>
          </a:r>
          <a:r>
            <a:rPr lang="es-ES" sz="2100" b="0" kern="1200" baseline="0" dirty="0" smtClean="0">
              <a:solidFill>
                <a:srgbClr val="767E0C"/>
              </a:solidFill>
            </a:rPr>
            <a:t>desde el inicio del 			máster hasta septiembre de 2017</a:t>
          </a:r>
          <a:endParaRPr lang="es-ES" sz="2100" kern="1200" baseline="0" dirty="0">
            <a:solidFill>
              <a:srgbClr val="767E0C"/>
            </a:solidFill>
          </a:endParaRPr>
        </a:p>
      </dsp:txBody>
      <dsp:txXfrm>
        <a:off x="53973" y="1524457"/>
        <a:ext cx="6898924" cy="997703"/>
      </dsp:txXfrm>
    </dsp:sp>
    <dsp:sp modelId="{A0850AF5-3C67-4A27-B298-8C930C5664A3}">
      <dsp:nvSpPr>
        <dsp:cNvPr id="0" name=""/>
        <dsp:cNvSpPr/>
      </dsp:nvSpPr>
      <dsp:spPr>
        <a:xfrm>
          <a:off x="0" y="2762244"/>
          <a:ext cx="7006870" cy="1105649"/>
        </a:xfrm>
        <a:prstGeom prst="roundRect">
          <a:avLst/>
        </a:prstGeom>
        <a:solidFill>
          <a:srgbClr val="F5F9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baseline="0" dirty="0" smtClean="0">
              <a:solidFill>
                <a:srgbClr val="6C730B"/>
              </a:solidFill>
            </a:rPr>
            <a:t>CONTENIDOS</a:t>
          </a:r>
          <a:r>
            <a:rPr lang="es-ES" sz="2100" kern="1200" baseline="0" dirty="0" smtClean="0">
              <a:solidFill>
                <a:srgbClr val="6C730B"/>
              </a:solidFill>
            </a:rPr>
            <a:t>: Proponer proyectos de innovación en Construcción y Rehabilitación Eficientes.</a:t>
          </a:r>
          <a:endParaRPr lang="es-ES" sz="2100" kern="1200" baseline="0" dirty="0">
            <a:solidFill>
              <a:srgbClr val="6C730B"/>
            </a:solidFill>
          </a:endParaRPr>
        </a:p>
      </dsp:txBody>
      <dsp:txXfrm>
        <a:off x="53973" y="2816217"/>
        <a:ext cx="6898924" cy="9977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35D2-92D7-411A-A013-281C77982F24}">
      <dsp:nvSpPr>
        <dsp:cNvPr id="0" name=""/>
        <dsp:cNvSpPr/>
      </dsp:nvSpPr>
      <dsp:spPr>
        <a:xfrm>
          <a:off x="0" y="18542"/>
          <a:ext cx="7006870" cy="1289340"/>
        </a:xfrm>
        <a:prstGeom prst="roundRect">
          <a:avLst/>
        </a:prstGeom>
        <a:solidFill>
          <a:srgbClr val="A3AD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OBJETIVOS</a:t>
          </a:r>
          <a:r>
            <a:rPr lang="es-ES" sz="1900" kern="1200" dirty="0" smtClean="0"/>
            <a:t>: Aplicar los modelos e instrumentos estudiados en materia de rehabilitación, regeneración y renovación acorde a las prácticas en empresa y el TFM elegido para su consecución.</a:t>
          </a:r>
          <a:endParaRPr lang="es-ES" sz="1900" kern="1200" dirty="0"/>
        </a:p>
      </dsp:txBody>
      <dsp:txXfrm>
        <a:off x="62940" y="81482"/>
        <a:ext cx="6880990" cy="1163460"/>
      </dsp:txXfrm>
    </dsp:sp>
    <dsp:sp modelId="{864F57A5-FD84-4F8F-BA79-74575F7CED18}">
      <dsp:nvSpPr>
        <dsp:cNvPr id="0" name=""/>
        <dsp:cNvSpPr/>
      </dsp:nvSpPr>
      <dsp:spPr>
        <a:xfrm>
          <a:off x="0" y="1276963"/>
          <a:ext cx="7006870" cy="1289340"/>
        </a:xfrm>
        <a:prstGeom prst="roundRect">
          <a:avLst/>
        </a:prstGeom>
        <a:solidFill>
          <a:srgbClr val="EBF3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baseline="0" dirty="0" smtClean="0">
              <a:solidFill>
                <a:srgbClr val="767E0C"/>
              </a:solidFill>
            </a:rPr>
            <a:t>ECTS</a:t>
          </a:r>
          <a:r>
            <a:rPr lang="es-ES" sz="1900" kern="1200" baseline="0" dirty="0" smtClean="0">
              <a:solidFill>
                <a:srgbClr val="767E0C"/>
              </a:solidFill>
            </a:rPr>
            <a:t>: 16 (400 horas)  </a:t>
          </a:r>
          <a:r>
            <a:rPr lang="es-ES" sz="1900" b="1" kern="1200" baseline="0" dirty="0" smtClean="0">
              <a:solidFill>
                <a:srgbClr val="767E0C"/>
              </a:solidFill>
            </a:rPr>
            <a:t>CALENDARIO: </a:t>
          </a:r>
          <a:r>
            <a:rPr lang="es-ES" sz="1900" b="0" kern="1200" baseline="0" dirty="0" smtClean="0">
              <a:solidFill>
                <a:srgbClr val="767E0C"/>
              </a:solidFill>
            </a:rPr>
            <a:t>semana 1 diciembre 2016</a:t>
          </a:r>
          <a:endParaRPr lang="es-ES" sz="1900" kern="1200" baseline="0" dirty="0">
            <a:solidFill>
              <a:srgbClr val="767E0C"/>
            </a:solidFill>
          </a:endParaRPr>
        </a:p>
      </dsp:txBody>
      <dsp:txXfrm>
        <a:off x="62940" y="1339903"/>
        <a:ext cx="6880990" cy="1163460"/>
      </dsp:txXfrm>
    </dsp:sp>
    <dsp:sp modelId="{A0850AF5-3C67-4A27-B298-8C930C5664A3}">
      <dsp:nvSpPr>
        <dsp:cNvPr id="0" name=""/>
        <dsp:cNvSpPr/>
      </dsp:nvSpPr>
      <dsp:spPr>
        <a:xfrm>
          <a:off x="0" y="2706661"/>
          <a:ext cx="7006870" cy="1289340"/>
        </a:xfrm>
        <a:prstGeom prst="roundRect">
          <a:avLst/>
        </a:prstGeom>
        <a:solidFill>
          <a:srgbClr val="F5F9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baseline="0" dirty="0" smtClean="0">
              <a:solidFill>
                <a:srgbClr val="6C730B"/>
              </a:solidFill>
            </a:rPr>
            <a:t>CONTENIDOS</a:t>
          </a:r>
          <a:r>
            <a:rPr lang="es-ES" sz="1900" kern="1200" baseline="0" dirty="0" smtClean="0">
              <a:solidFill>
                <a:srgbClr val="6C730B"/>
              </a:solidFill>
            </a:rPr>
            <a:t>: Durante el desarrollo del máster cada alumno desarrollará prácticas en empresas y entidades de referencia de la industria de la construcción y rehabilitación, adaptadas a los diferentes perfiles seleccionados</a:t>
          </a:r>
          <a:endParaRPr lang="es-ES" sz="1900" kern="1200" baseline="0" dirty="0">
            <a:solidFill>
              <a:srgbClr val="6C730B"/>
            </a:solidFill>
          </a:endParaRPr>
        </a:p>
      </dsp:txBody>
      <dsp:txXfrm>
        <a:off x="62940" y="2769601"/>
        <a:ext cx="6880990" cy="116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3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0692"/>
            <a:ext cx="9144000" cy="172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CHA%20FINANCIACION%20MASTER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hyperlink" Target="Permisos%20individuales%20de%20formaci&#243;n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acion.funge.uva.es/media/cursos/745/Documento%20Preinscripcion%2016.do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mastermicre.com" TargetMode="External"/><Relationship Id="rId4" Type="http://schemas.openxmlformats.org/officeDocument/2006/relationships/hyperlink" Target="mailto:informacion@funge.uva.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astermicre.com/profesores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64653" y="1659907"/>
            <a:ext cx="8364765" cy="14700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64653" y="3492446"/>
            <a:ext cx="7754198" cy="227725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902927"/>
          </a:xfrm>
          <a:prstGeom prst="rect">
            <a:avLst/>
          </a:prstGeom>
        </p:spPr>
      </p:pic>
      <p:sp>
        <p:nvSpPr>
          <p:cNvPr id="5" name="Cuadro de texto 4"/>
          <p:cNvSpPr txBox="1">
            <a:spLocks noChangeArrowheads="1"/>
          </p:cNvSpPr>
          <p:nvPr/>
        </p:nvSpPr>
        <p:spPr bwMode="auto">
          <a:xfrm>
            <a:off x="3464417" y="2332213"/>
            <a:ext cx="520968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Geneva" charset="0"/>
                <a:cs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buClr>
                <a:srgbClr val="4D33BD"/>
              </a:buClr>
            </a:pPr>
            <a:r>
              <a:rPr lang="es-ES" sz="2800" b="1" dirty="0" smtClean="0">
                <a:solidFill>
                  <a:srgbClr val="A3AD10"/>
                </a:solidFill>
              </a:rPr>
              <a:t>Presentación Técnica MASTER MICRE + WORKSHOP </a:t>
            </a:r>
          </a:p>
          <a:p>
            <a:pPr algn="r" eaLnBrk="1" hangingPunct="1">
              <a:spcBef>
                <a:spcPts val="0"/>
              </a:spcBef>
              <a:spcAft>
                <a:spcPts val="600"/>
              </a:spcAft>
              <a:buClr>
                <a:srgbClr val="4D33BD"/>
              </a:buClr>
            </a:pPr>
            <a:r>
              <a:rPr lang="es-ES" sz="1800" b="1" dirty="0" smtClean="0"/>
              <a:t>28 </a:t>
            </a:r>
            <a:r>
              <a:rPr lang="es-ES" sz="1800" b="1" dirty="0"/>
              <a:t>de noviembre  de 2016 </a:t>
            </a:r>
            <a:endParaRPr lang="es-ES" sz="1800" b="1" dirty="0" smtClean="0"/>
          </a:p>
          <a:p>
            <a:pPr algn="r" eaLnBrk="1" hangingPunct="1">
              <a:spcBef>
                <a:spcPts val="0"/>
              </a:spcBef>
              <a:spcAft>
                <a:spcPts val="600"/>
              </a:spcAft>
              <a:buClr>
                <a:srgbClr val="4D33BD"/>
              </a:buClr>
            </a:pPr>
            <a:r>
              <a:rPr lang="es-ES" sz="1800" b="1" smtClean="0"/>
              <a:t>12:30 </a:t>
            </a:r>
            <a:r>
              <a:rPr lang="es-ES" sz="1800" b="1" dirty="0" smtClean="0"/>
              <a:t>horas  </a:t>
            </a:r>
            <a:endParaRPr lang="es-ES" sz="1800" b="1" dirty="0"/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4D33BD"/>
              </a:buClr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Salón de 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Actos de la Demarcación de Burgos del 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COACYLE. </a:t>
            </a: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Clr>
                <a:srgbClr val="4D33BD"/>
              </a:buClr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s-ES" sz="1600" b="1" dirty="0">
                <a:solidFill>
                  <a:schemeClr val="bg2">
                    <a:lumMod val="75000"/>
                  </a:schemeClr>
                </a:solidFill>
              </a:rPr>
              <a:t>Avenida de la Paz, 24 D, Burgos)</a:t>
            </a:r>
          </a:p>
        </p:txBody>
      </p:sp>
    </p:spTree>
    <p:extLst>
      <p:ext uri="{BB962C8B-B14F-4D97-AF65-F5344CB8AC3E}">
        <p14:creationId xmlns:p14="http://schemas.microsoft.com/office/powerpoint/2010/main" val="1738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programa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+mj-lt"/>
              </a:rPr>
              <a:t>módulo 1</a:t>
            </a:r>
          </a:p>
          <a:p>
            <a:pPr algn="ctr">
              <a:spcAft>
                <a:spcPts val="1800"/>
              </a:spcAft>
            </a:pPr>
            <a:r>
              <a:rPr lang="es-ES" sz="1600" b="1" i="1" dirty="0">
                <a:solidFill>
                  <a:srgbClr val="A3AD10"/>
                </a:solidFill>
                <a:latin typeface="+mj-lt"/>
              </a:rPr>
              <a:t>contexto actual: de sector a industria</a:t>
            </a:r>
          </a:p>
          <a:p>
            <a:pPr algn="ctr"/>
            <a:endParaRPr lang="es-ES" sz="1600" b="1" i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86021409"/>
              </p:ext>
            </p:extLst>
          </p:nvPr>
        </p:nvGraphicFramePr>
        <p:xfrm>
          <a:off x="1107432" y="1322213"/>
          <a:ext cx="7006870" cy="41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32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programa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módulo 2</a:t>
            </a:r>
          </a:p>
          <a:p>
            <a:pPr algn="ctr">
              <a:spcAft>
                <a:spcPts val="1800"/>
              </a:spcAft>
            </a:pPr>
            <a:r>
              <a:rPr lang="es-ES" sz="1600" b="1" i="1" dirty="0">
                <a:solidFill>
                  <a:srgbClr val="A3AD10"/>
                </a:solidFill>
              </a:rPr>
              <a:t>la innovación como herramienta</a:t>
            </a:r>
          </a:p>
          <a:p>
            <a:pPr algn="ctr"/>
            <a:endParaRPr lang="es-ES" sz="1600" b="1" i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 smtClean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96547191"/>
              </p:ext>
            </p:extLst>
          </p:nvPr>
        </p:nvGraphicFramePr>
        <p:xfrm>
          <a:off x="1080960" y="1446098"/>
          <a:ext cx="7006870" cy="401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1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programa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+mj-lt"/>
              </a:rPr>
              <a:t>módulo </a:t>
            </a:r>
            <a:r>
              <a:rPr lang="es-ES" sz="1600" dirty="0">
                <a:solidFill>
                  <a:srgbClr val="000000"/>
                </a:solidFill>
                <a:latin typeface="+mj-lt"/>
              </a:rPr>
              <a:t>3</a:t>
            </a:r>
          </a:p>
          <a:p>
            <a:pPr algn="ctr">
              <a:spcAft>
                <a:spcPts val="1800"/>
              </a:spcAft>
            </a:pPr>
            <a:r>
              <a:rPr lang="es-ES" sz="1600" b="1" i="1" dirty="0">
                <a:solidFill>
                  <a:srgbClr val="A3AD10"/>
                </a:solidFill>
                <a:latin typeface="+mj-lt"/>
              </a:rPr>
              <a:t>marco normativo y de gestión</a:t>
            </a:r>
          </a:p>
          <a:p>
            <a:pPr algn="ctr"/>
            <a:endParaRPr lang="es-ES" sz="1600" b="1" i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65875666"/>
              </p:ext>
            </p:extLst>
          </p:nvPr>
        </p:nvGraphicFramePr>
        <p:xfrm>
          <a:off x="1080960" y="1446098"/>
          <a:ext cx="7006870" cy="401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4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programa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+mj-lt"/>
              </a:rPr>
              <a:t>módulo </a:t>
            </a:r>
            <a:r>
              <a:rPr lang="es-ES" sz="1600" dirty="0">
                <a:solidFill>
                  <a:srgbClr val="000000"/>
                </a:solidFill>
                <a:latin typeface="+mj-lt"/>
              </a:rPr>
              <a:t>4</a:t>
            </a:r>
          </a:p>
          <a:p>
            <a:pPr algn="ctr">
              <a:spcAft>
                <a:spcPts val="1800"/>
              </a:spcAft>
            </a:pPr>
            <a:r>
              <a:rPr lang="es-ES" sz="1600" b="1" i="1" dirty="0">
                <a:solidFill>
                  <a:srgbClr val="A3AD10"/>
                </a:solidFill>
                <a:latin typeface="+mj-lt"/>
              </a:rPr>
              <a:t>rehabilitación, regeneración y renovación </a:t>
            </a:r>
            <a:r>
              <a:rPr lang="es-ES" sz="1600" b="1" i="1" dirty="0" smtClean="0">
                <a:solidFill>
                  <a:srgbClr val="A3AD10"/>
                </a:solidFill>
                <a:latin typeface="+mj-lt"/>
              </a:rPr>
              <a:t>urbana</a:t>
            </a:r>
            <a:endParaRPr lang="es-ES" sz="1600" b="1" i="1" dirty="0">
              <a:solidFill>
                <a:srgbClr val="A3AD10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53842523"/>
              </p:ext>
            </p:extLst>
          </p:nvPr>
        </p:nvGraphicFramePr>
        <p:xfrm>
          <a:off x="1080960" y="1446098"/>
          <a:ext cx="7006870" cy="413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36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programa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6437" y="1295885"/>
            <a:ext cx="6491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+mj-lt"/>
              </a:rPr>
              <a:t>módulo </a:t>
            </a:r>
            <a:r>
              <a:rPr lang="es-ES" sz="1600" dirty="0">
                <a:solidFill>
                  <a:srgbClr val="000000"/>
                </a:solidFill>
                <a:latin typeface="+mj-lt"/>
              </a:rPr>
              <a:t>5</a:t>
            </a:r>
          </a:p>
          <a:p>
            <a:pPr algn="ctr"/>
            <a:r>
              <a:rPr lang="es-ES" sz="1600" b="1" i="1" dirty="0" smtClean="0">
                <a:solidFill>
                  <a:srgbClr val="A3AD10"/>
                </a:solidFill>
                <a:latin typeface="+mj-lt"/>
              </a:rPr>
              <a:t>Actuaciones</a:t>
            </a:r>
          </a:p>
          <a:p>
            <a:pPr algn="ctr"/>
            <a:endParaRPr lang="es-ES" sz="1600" b="1" i="1" dirty="0">
              <a:solidFill>
                <a:srgbClr val="A3AD10"/>
              </a:solidFill>
              <a:latin typeface="+mj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82938555"/>
              </p:ext>
            </p:extLst>
          </p:nvPr>
        </p:nvGraphicFramePr>
        <p:xfrm>
          <a:off x="1080960" y="1446098"/>
          <a:ext cx="7006870" cy="401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7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programa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+mj-lt"/>
              </a:rPr>
              <a:t>TRABAJO FIN DE MÁSTER </a:t>
            </a:r>
            <a:endParaRPr lang="es-ES" sz="16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s-ES" sz="1600" b="1" i="1" dirty="0" smtClean="0">
                <a:solidFill>
                  <a:srgbClr val="A3AD10"/>
                </a:solidFill>
                <a:latin typeface="+mj-lt"/>
              </a:rPr>
              <a:t>Proyectos de Innovación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51204891"/>
              </p:ext>
            </p:extLst>
          </p:nvPr>
        </p:nvGraphicFramePr>
        <p:xfrm>
          <a:off x="1080960" y="1446098"/>
          <a:ext cx="7006870" cy="401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7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programa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  <a:latin typeface="+mj-lt"/>
              </a:rPr>
              <a:t>PRACTICAS EN EMPRESAS </a:t>
            </a:r>
            <a:endParaRPr lang="es-ES" sz="16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s-ES" sz="1600" b="1" i="1" dirty="0">
                <a:solidFill>
                  <a:srgbClr val="A3AD10"/>
                </a:solidFill>
                <a:latin typeface="+mj-lt"/>
              </a:rPr>
              <a:t>en empresas y entidades de referencia de la industria de la construcción y rehabilitación</a:t>
            </a:r>
            <a:endParaRPr lang="es-ES" sz="1600" b="1" i="1" dirty="0" smtClean="0">
              <a:solidFill>
                <a:srgbClr val="A3AD10"/>
              </a:solidFill>
              <a:latin typeface="+mj-lt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28863722"/>
              </p:ext>
            </p:extLst>
          </p:nvPr>
        </p:nvGraphicFramePr>
        <p:xfrm>
          <a:off x="1080960" y="1596227"/>
          <a:ext cx="7006870" cy="401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4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404" y="261008"/>
            <a:ext cx="88261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b="1" dirty="0">
                <a:solidFill>
                  <a:srgbClr val="A3AD10"/>
                </a:solidFill>
                <a:latin typeface="+mj-lt"/>
                <a:cs typeface="Helvetica" charset="0"/>
              </a:rPr>
              <a:t>Prácticas en empresas garantizadas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solidFill>
                  <a:srgbClr val="000000"/>
                </a:solidFill>
                <a:latin typeface="+mj-lt"/>
                <a:cs typeface="Helvetica"/>
              </a:rPr>
              <a:t>Lo que nos diferencia…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612396"/>
            <a:ext cx="8051800" cy="2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6068" y="261007"/>
            <a:ext cx="88261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44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WORKSHOP</a:t>
            </a:r>
            <a:endParaRPr lang="es-ES" sz="4400" b="1" dirty="0">
              <a:solidFill>
                <a:srgbClr val="A3AD10"/>
              </a:solidFill>
              <a:latin typeface="+mj-lt"/>
              <a:cs typeface="Helvetica" charset="0"/>
            </a:endParaRPr>
          </a:p>
          <a:p>
            <a:pPr algn="ctr">
              <a:spcAft>
                <a:spcPts val="600"/>
              </a:spcAft>
            </a:pPr>
            <a:endParaRPr lang="es-ES" sz="2000" b="1" dirty="0" smtClean="0">
              <a:solidFill>
                <a:schemeClr val="bg2">
                  <a:lumMod val="75000"/>
                </a:schemeClr>
              </a:solidFill>
              <a:latin typeface="+mj-lt"/>
              <a:cs typeface="Helvetica"/>
            </a:endParaRPr>
          </a:p>
          <a:p>
            <a:pPr algn="ctr">
              <a:spcAft>
                <a:spcPts val="600"/>
              </a:spcAft>
            </a:pPr>
            <a:r>
              <a:rPr lang="es-E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Helvetica"/>
              </a:rPr>
              <a:t>Modelo </a:t>
            </a:r>
            <a:r>
              <a:rPr lang="es-ES" sz="2000" b="1" dirty="0">
                <a:solidFill>
                  <a:schemeClr val="bg2">
                    <a:lumMod val="75000"/>
                  </a:schemeClr>
                </a:solidFill>
                <a:latin typeface="+mj-lt"/>
                <a:cs typeface="Helvetica"/>
              </a:rPr>
              <a:t>de empresa como oportunidad de incorporar alumnos al máster.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+mj-lt"/>
                <a:cs typeface="Helvetica"/>
              </a:rPr>
              <a:t> Prácticas y TFM integrados en la empresa. </a:t>
            </a:r>
            <a:endParaRPr lang="es-ES" sz="2000" dirty="0" smtClean="0">
              <a:solidFill>
                <a:schemeClr val="bg2">
                  <a:lumMod val="75000"/>
                </a:schemeClr>
              </a:solidFill>
              <a:latin typeface="+mj-lt"/>
              <a:cs typeface="Helvetica"/>
            </a:endParaRPr>
          </a:p>
          <a:p>
            <a:pPr algn="ctr">
              <a:spcAft>
                <a:spcPts val="600"/>
              </a:spcAft>
            </a:pPr>
            <a:r>
              <a:rPr lang="es-ES" sz="2000" b="1" i="1" dirty="0" smtClean="0">
                <a:solidFill>
                  <a:srgbClr val="A3AD10"/>
                </a:solidFill>
                <a:latin typeface="+mj-lt"/>
                <a:cs typeface="Helvetica"/>
              </a:rPr>
              <a:t>D</a:t>
            </a:r>
            <a:r>
              <a:rPr lang="es-ES" sz="2000" b="1" i="1" dirty="0">
                <a:solidFill>
                  <a:srgbClr val="A3AD10"/>
                </a:solidFill>
                <a:latin typeface="+mj-lt"/>
                <a:cs typeface="Helvetica"/>
              </a:rPr>
              <a:t>. Alejandro Miranda Roger.</a:t>
            </a:r>
            <a:r>
              <a:rPr lang="es-ES" sz="2000" i="1" dirty="0">
                <a:solidFill>
                  <a:srgbClr val="A3AD10"/>
                </a:solidFill>
                <a:latin typeface="+mj-lt"/>
                <a:cs typeface="Helvetica"/>
              </a:rPr>
              <a:t> </a:t>
            </a:r>
            <a:endParaRPr lang="es-ES" sz="2000" i="1" dirty="0" smtClean="0">
              <a:solidFill>
                <a:srgbClr val="A3AD10"/>
              </a:solidFill>
              <a:latin typeface="+mj-lt"/>
              <a:cs typeface="Helvetica"/>
            </a:endParaRPr>
          </a:p>
          <a:p>
            <a:pPr algn="ctr">
              <a:spcAft>
                <a:spcPts val="600"/>
              </a:spcAft>
            </a:pPr>
            <a:r>
              <a:rPr lang="es-ES" sz="2000" i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Helvetica"/>
              </a:rPr>
              <a:t>Presidente </a:t>
            </a:r>
            <a:r>
              <a:rPr lang="es-ES" sz="2000" i="1" dirty="0">
                <a:solidFill>
                  <a:schemeClr val="bg2">
                    <a:lumMod val="75000"/>
                  </a:schemeClr>
                </a:solidFill>
                <a:latin typeface="+mj-lt"/>
                <a:cs typeface="Helvetica"/>
              </a:rPr>
              <a:t>de la Agrupación Empresarial Innovadora para la Construcción Eficiente (AEICE)</a:t>
            </a:r>
          </a:p>
        </p:txBody>
      </p:sp>
      <p:pic>
        <p:nvPicPr>
          <p:cNvPr id="1026" name="Picture 2" descr="C:\Users\HP\Dropbox\Master_MICRE\practicas_empresa_mastermicre\Compromisos_empresa_practicas\logo-navitia-port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6" y="3261828"/>
            <a:ext cx="1600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75775" y="3578352"/>
            <a:ext cx="598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Ejemplo de 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trabajo fin de máster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que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se va a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proponer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al alumno a una de nuestras empresas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</a:rPr>
              <a:t>Navitia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</a:rPr>
              <a:t>Portae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5195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kern="0" dirty="0">
                <a:solidFill>
                  <a:srgbClr val="A3AD10"/>
                </a:solidFill>
                <a:latin typeface="+mj-lt"/>
              </a:rPr>
              <a:t>FECHAS/HORARIOS</a:t>
            </a:r>
            <a:r>
              <a:rPr lang="es-ES" sz="2800" b="1" kern="0" dirty="0" smtClean="0">
                <a:solidFill>
                  <a:srgbClr val="A3AD10"/>
                </a:solidFill>
                <a:latin typeface="+mj-lt"/>
              </a:rPr>
              <a:t>/</a:t>
            </a:r>
          </a:p>
          <a:p>
            <a:r>
              <a:rPr lang="es-ES" sz="2800" b="1" kern="0" dirty="0" smtClean="0">
                <a:solidFill>
                  <a:srgbClr val="A3AD10"/>
                </a:solidFill>
                <a:latin typeface="+mj-lt"/>
              </a:rPr>
              <a:t>LUGARES </a:t>
            </a:r>
            <a:r>
              <a:rPr lang="es-ES" sz="2800" b="1" kern="0" dirty="0">
                <a:solidFill>
                  <a:srgbClr val="A3AD10"/>
                </a:solidFill>
                <a:latin typeface="+mj-lt"/>
              </a:rPr>
              <a:t>DE IMPARTICIÓN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798" y="430003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s-ES" sz="1600" b="1" i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27171" y="1600556"/>
            <a:ext cx="77144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FECHAS</a:t>
            </a:r>
          </a:p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Inicio el 15 de Diciembre de 2016 y finalización septiembre de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2017</a:t>
            </a: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HORARIOS</a:t>
            </a:r>
          </a:p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Sesiones los viernes, de 10:00 a 14:00, y de 16:00 a 20:00 horas y los sábados de 10:00 a 14:00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horas.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Podrán variar y serán comunicadas con suficiente antelación.</a:t>
            </a:r>
          </a:p>
          <a:p>
            <a:pPr algn="just"/>
            <a:endParaRPr lang="es-ES" sz="1200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LUGARES DE IMPARTICIÓN</a:t>
            </a:r>
          </a:p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Escuela Técnica Superior de Arquitectura de la Universidad de Valladolid</a:t>
            </a:r>
          </a:p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Campus Francisco de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sym typeface="+mn-ea"/>
              </a:rPr>
              <a:t>Praves</a:t>
            </a:r>
            <a:endParaRPr lang="es-ES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16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¿qué?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51527" y="2136339"/>
            <a:ext cx="5525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La Universidad de Valladolid y el CLUSTER AEICE (Agrupación Empresarial Innovadora para la Construcción Eficiente) ponen en marcha el primer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MÁSTER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 INNOVACIÓN PARA LA 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CONSTRUCCIÓN Y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REHABILITACIÓN EFICIENTES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(máster MICRE)</a:t>
            </a:r>
          </a:p>
        </p:txBody>
      </p:sp>
    </p:spTree>
    <p:extLst>
      <p:ext uri="{BB962C8B-B14F-4D97-AF65-F5344CB8AC3E}">
        <p14:creationId xmlns:p14="http://schemas.microsoft.com/office/powerpoint/2010/main" val="31616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5195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kern="0" dirty="0" smtClean="0">
                <a:solidFill>
                  <a:srgbClr val="A3AD10"/>
                </a:solidFill>
                <a:latin typeface="+mj-lt"/>
              </a:rPr>
              <a:t>MATRÍCULA Y FINANCIACIÓN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798" y="430003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s-ES" sz="1600" b="1" i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27171" y="1600556"/>
            <a:ext cx="77144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PARA LA FINANCIACIÓN DEL MASTER EN INNOVACIÓN PARA LA CONSTRUCCIÓN Y REHABILITACIÓN EFICIENTES se cuenta con DOS VÍAS:</a:t>
            </a:r>
          </a:p>
          <a:p>
            <a:pPr algn="just"/>
            <a:endParaRPr lang="es-ES" sz="1400" b="1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1ª.-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Para cualquier alumno, el GRUPO SANTANDER Oferta  una Financiación a través de un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Préstamo de Formación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  <a:endParaRPr lang="es-ES" sz="1400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just"/>
            <a:endParaRPr lang="es-ES" sz="1400" dirty="0" smtClean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  <a:hlinkClick r:id="rId3" action="ppaction://hlinkfile"/>
              </a:rPr>
              <a:t>CONDICIONES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  </a:t>
            </a:r>
          </a:p>
          <a:p>
            <a:pPr algn="just"/>
            <a:endParaRPr lang="es-ES" sz="1400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just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2ª.-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Para las empresas que cuenten con un trabajador alumno del Máster  se cuenta con la Formación  BONIFICABLE PARA EMPRESAS Y ORGANIZACIONES a través DE LA FUNDACIÓN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TRIPARTITA (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Permiso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individual de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formación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)</a:t>
            </a:r>
          </a:p>
          <a:p>
            <a:pPr algn="just"/>
            <a:endParaRPr lang="es-ES" sz="1400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A través de las bonificaciones en las cuotas de la Seguridad Social, la empresa puede autorizar a un trabajador que disponga de horas laborales para formarse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.</a:t>
            </a:r>
          </a:p>
          <a:p>
            <a:pPr algn="just"/>
            <a:endParaRPr lang="es-ES" sz="1400" dirty="0">
              <a:solidFill>
                <a:schemeClr val="bg1">
                  <a:lumMod val="50000"/>
                </a:schemeClr>
              </a:solidFill>
              <a:sym typeface="+mn-ea"/>
            </a:endParaRPr>
          </a:p>
          <a:p>
            <a:pPr algn="ctr"/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sym typeface="+mn-ea"/>
                <a:hlinkClick r:id="rId4" action="ppaction://hlinkfile"/>
              </a:rPr>
              <a:t>PERMISO INDIVIDUAL DE FORMACIÓN</a:t>
            </a:r>
            <a:endParaRPr lang="es-ES" sz="14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0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404" y="261008"/>
            <a:ext cx="8826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b="1" dirty="0">
                <a:solidFill>
                  <a:srgbClr val="A3AD10"/>
                </a:solidFill>
                <a:latin typeface="Helvetica" charset="0"/>
                <a:cs typeface="Helvetica" charset="0"/>
              </a:rPr>
              <a:t>En resumen</a:t>
            </a:r>
            <a:endParaRPr lang="es-E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2290763" y="2635072"/>
            <a:ext cx="555294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Formar en innovación a profesionales capaces de </a:t>
            </a:r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definir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y </a:t>
            </a:r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atender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la demanda presente y futura en </a:t>
            </a:r>
            <a:r>
              <a:rPr lang="es-E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rehabilitación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599" y="1409700"/>
            <a:ext cx="4138719" cy="7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-251440"/>
            <a:ext cx="9144000" cy="710944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19404" y="685521"/>
            <a:ext cx="41525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b="1" dirty="0">
                <a:solidFill>
                  <a:srgbClr val="A3AD10"/>
                </a:solidFill>
                <a:latin typeface="+mj-lt"/>
                <a:cs typeface="Helvetica" charset="0"/>
              </a:rPr>
              <a:t>Tu oportunidad</a:t>
            </a:r>
            <a:endParaRPr lang="es-ES" sz="3200" dirty="0">
              <a:solidFill>
                <a:srgbClr val="000000"/>
              </a:solidFill>
              <a:latin typeface="+mj-lt"/>
              <a:cs typeface="Helvetica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24704" y="685521"/>
            <a:ext cx="31810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s-ES" sz="3200" b="1" dirty="0">
                <a:solidFill>
                  <a:srgbClr val="A3AD10"/>
                </a:solidFill>
                <a:latin typeface="+mj-lt"/>
                <a:cs typeface="Helvetica" charset="0"/>
              </a:rPr>
              <a:t>¡Únete!</a:t>
            </a:r>
            <a:endParaRPr lang="es-ES" sz="3200" dirty="0">
              <a:solidFill>
                <a:srgbClr val="000000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55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90292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34999" y="3058450"/>
            <a:ext cx="8113713" cy="21991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  <a:ea typeface="Geneva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>
              <a:defRPr sz="15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0002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4574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29146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3718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000" dirty="0" smtClean="0">
                <a:solidFill>
                  <a:srgbClr val="000000"/>
                </a:solidFill>
                <a:latin typeface="+mj-lt"/>
                <a:cs typeface="Helvetica"/>
              </a:rPr>
              <a:t>Preinscripción:</a:t>
            </a:r>
            <a:endParaRPr lang="es-ES" sz="2000" dirty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400" dirty="0">
                <a:solidFill>
                  <a:srgbClr val="000000"/>
                </a:solidFill>
                <a:latin typeface="+mj-lt"/>
                <a:cs typeface="Helvetica"/>
              </a:rPr>
              <a:t> hasta el </a:t>
            </a:r>
            <a:r>
              <a:rPr lang="es-ES" sz="2400" b="1" dirty="0" smtClean="0">
                <a:solidFill>
                  <a:srgbClr val="000000"/>
                </a:solidFill>
                <a:latin typeface="+mj-lt"/>
                <a:cs typeface="Helvetica"/>
              </a:rPr>
              <a:t>30 </a:t>
            </a:r>
            <a:r>
              <a:rPr lang="es-ES" sz="2400" b="1" dirty="0">
                <a:solidFill>
                  <a:srgbClr val="000000"/>
                </a:solidFill>
                <a:latin typeface="+mj-lt"/>
                <a:cs typeface="Helvetica"/>
              </a:rPr>
              <a:t>de </a:t>
            </a:r>
            <a:r>
              <a:rPr lang="es-ES" sz="2400" b="1" dirty="0" smtClean="0">
                <a:solidFill>
                  <a:srgbClr val="000000"/>
                </a:solidFill>
                <a:latin typeface="+mj-lt"/>
                <a:cs typeface="Helvetica"/>
              </a:rPr>
              <a:t>noviembre</a:t>
            </a: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endParaRPr lang="es-ES" sz="2400" b="1" dirty="0" smtClean="0">
              <a:solidFill>
                <a:srgbClr val="000000"/>
              </a:solidFill>
              <a:latin typeface="+mj-lt"/>
              <a:cs typeface="Helvetica"/>
              <a:hlinkClick r:id="rId3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solidFill>
                  <a:srgbClr val="000000"/>
                </a:solidFill>
                <a:latin typeface="+mj-lt"/>
                <a:cs typeface="Helvetica"/>
                <a:hlinkClick r:id="rId3"/>
              </a:rPr>
              <a:t>documento solicitud</a:t>
            </a:r>
            <a:endParaRPr lang="es-ES" sz="1800" smtClean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1800" smtClean="0">
                <a:solidFill>
                  <a:srgbClr val="000000"/>
                </a:solidFill>
                <a:latin typeface="+mj-lt"/>
                <a:cs typeface="Helvetica"/>
              </a:rPr>
              <a:t> </a:t>
            </a:r>
            <a:endParaRPr lang="es-ES" sz="1800" dirty="0" smtClean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1600" dirty="0" smtClean="0">
                <a:solidFill>
                  <a:srgbClr val="000000"/>
                </a:solidFill>
                <a:latin typeface="+mj-lt"/>
                <a:cs typeface="Helvetica"/>
              </a:rPr>
              <a:t>enviar a </a:t>
            </a:r>
            <a:r>
              <a:rPr lang="es-ES" sz="1600" dirty="0" smtClean="0">
                <a:hlinkClick r:id="rId4"/>
              </a:rPr>
              <a:t>informacion@funge.uva.es</a:t>
            </a:r>
            <a:endParaRPr lang="es-ES" sz="1600" dirty="0" smtClean="0"/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1600" dirty="0" smtClean="0">
                <a:solidFill>
                  <a:srgbClr val="000000"/>
                </a:solidFill>
                <a:latin typeface="+mj-lt"/>
                <a:cs typeface="Helvetica"/>
                <a:hlinkClick r:id="rId5"/>
              </a:rPr>
              <a:t>info@mastermicre.com</a:t>
            </a:r>
            <a:endParaRPr lang="es-ES" sz="1600" dirty="0" smtClean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endParaRPr lang="es-ES" sz="1600" dirty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endParaRPr lang="es-ES" sz="2800" dirty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000" dirty="0">
                <a:solidFill>
                  <a:srgbClr val="000000"/>
                </a:solidFill>
                <a:latin typeface="+mj-lt"/>
                <a:cs typeface="Helvetica"/>
              </a:rPr>
              <a:t>Matrícula:</a:t>
            </a: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400" b="1" dirty="0">
                <a:solidFill>
                  <a:srgbClr val="000000"/>
                </a:solidFill>
                <a:latin typeface="+mj-lt"/>
                <a:cs typeface="Helvetica"/>
              </a:rPr>
              <a:t> </a:t>
            </a:r>
            <a:r>
              <a:rPr lang="es-ES" sz="2400" b="1" dirty="0" smtClean="0">
                <a:solidFill>
                  <a:srgbClr val="000000"/>
                </a:solidFill>
                <a:latin typeface="+mj-lt"/>
                <a:cs typeface="Helvetica"/>
              </a:rPr>
              <a:t>del 1-15 de diciembre</a:t>
            </a: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endParaRPr lang="es-ES" sz="2400" b="1" dirty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endParaRPr lang="es-ES" sz="2400" b="1" dirty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algn="r" defTabSz="685800" eaLnBrk="1" hangingPunct="1">
              <a:lnSpc>
                <a:spcPct val="80000"/>
              </a:lnSpc>
              <a:buFont typeface="Arial" charset="0"/>
              <a:buNone/>
            </a:pPr>
            <a:endParaRPr lang="es-ES" sz="2800" b="1" dirty="0">
              <a:solidFill>
                <a:srgbClr val="A50034"/>
              </a:solidFill>
              <a:latin typeface="+mj-lt"/>
              <a:cs typeface="Helvetic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1495" y="4605077"/>
            <a:ext cx="2249205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defTabSz="685800" eaLnBrk="1" hangingPunct="1">
              <a:lnSpc>
                <a:spcPct val="80000"/>
              </a:lnSpc>
              <a:buFont typeface="Arial" charset="0"/>
              <a:buNone/>
            </a:pPr>
            <a:endParaRPr lang="es-ES" sz="1600" dirty="0">
              <a:solidFill>
                <a:srgbClr val="000000"/>
              </a:solidFill>
              <a:latin typeface="+mj-lt"/>
              <a:cs typeface="Helvetica"/>
            </a:endParaRPr>
          </a:p>
          <a:p>
            <a:pPr marL="171450" indent="-171450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1600" dirty="0" smtClean="0">
                <a:solidFill>
                  <a:srgbClr val="000000"/>
                </a:solidFill>
                <a:latin typeface="+mj-lt"/>
                <a:cs typeface="Helvetica"/>
              </a:rPr>
              <a:t>www.mastermicre.com</a:t>
            </a:r>
            <a:endParaRPr lang="es-ES" sz="1600" dirty="0">
              <a:solidFill>
                <a:srgbClr val="000000"/>
              </a:solidFill>
              <a:latin typeface="+mj-lt"/>
              <a:cs typeface="Helvetic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6069" y="4606498"/>
            <a:ext cx="26000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 eaLnBrk="1" hangingPunct="1">
              <a:lnSpc>
                <a:spcPct val="80000"/>
              </a:lnSpc>
              <a:buFont typeface="Arial" charset="0"/>
              <a:buNone/>
            </a:pPr>
            <a:r>
              <a:rPr lang="es-ES" sz="1200" dirty="0">
                <a:solidFill>
                  <a:srgbClr val="000000"/>
                </a:solidFill>
                <a:latin typeface="+mj-lt"/>
                <a:cs typeface="Helvetica"/>
              </a:rPr>
              <a:t>@</a:t>
            </a:r>
            <a:r>
              <a:rPr lang="es-ES" sz="1200" dirty="0" err="1">
                <a:solidFill>
                  <a:srgbClr val="000000"/>
                </a:solidFill>
                <a:latin typeface="+mj-lt"/>
                <a:cs typeface="Helvetica"/>
              </a:rPr>
              <a:t>masterMICRE</a:t>
            </a:r>
            <a:endParaRPr lang="es-ES" sz="1200" dirty="0">
              <a:solidFill>
                <a:srgbClr val="000000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165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¿quien? 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458049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22738" y="1997839"/>
            <a:ext cx="5628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AEICE es un clúster joven, compuesto por más de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100 entidades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: empresas del sector del hábitat y la construcción (proyectistas, constructoras, patrimonio, energía, fabricantes), universidades y centros tecnológicos, con el objetivo de realizar proyectos de innovación colaborativos en pos de la mejora del sector.</a:t>
            </a:r>
          </a:p>
        </p:txBody>
      </p:sp>
    </p:spTree>
    <p:extLst>
      <p:ext uri="{BB962C8B-B14F-4D97-AF65-F5344CB8AC3E}">
        <p14:creationId xmlns:p14="http://schemas.microsoft.com/office/powerpoint/2010/main" val="38939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508000"/>
            <a:ext cx="7693025" cy="43590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A3AD10"/>
                </a:solidFill>
                <a:latin typeface="+mj-lt"/>
                <a:cs typeface="Helvetica" charset="0"/>
              </a:rPr>
              <a:t>¿por qué? </a:t>
            </a:r>
            <a:endParaRPr lang="es-ES" sz="4000" dirty="0">
              <a:latin typeface="+mj-lt"/>
            </a:endParaRPr>
          </a:p>
        </p:txBody>
      </p:sp>
      <p:cxnSp>
        <p:nvCxnSpPr>
          <p:cNvPr id="4" name="Conector recto de flecha 3"/>
          <p:cNvCxnSpPr/>
          <p:nvPr/>
        </p:nvCxnSpPr>
        <p:spPr bwMode="auto">
          <a:xfrm>
            <a:off x="4286250" y="2209800"/>
            <a:ext cx="8096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796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075" y="2232571"/>
            <a:ext cx="844550" cy="844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932" y="2232571"/>
            <a:ext cx="1522885" cy="7786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925" y="3965444"/>
            <a:ext cx="1345075" cy="8166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25" y="464554"/>
            <a:ext cx="3689350" cy="14614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312" y="2479923"/>
            <a:ext cx="739775" cy="460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00" y="3489878"/>
            <a:ext cx="186401" cy="2388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150" y="3489878"/>
            <a:ext cx="186401" cy="2388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025" y="3489878"/>
            <a:ext cx="186401" cy="2388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600" y="3489878"/>
            <a:ext cx="186401" cy="2388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400" y="3489878"/>
            <a:ext cx="186401" cy="238825"/>
          </a:xfrm>
          <a:prstGeom prst="rect">
            <a:avLst/>
          </a:prstGeom>
        </p:spPr>
      </p:pic>
      <p:pic>
        <p:nvPicPr>
          <p:cNvPr id="19" name="Imagen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838" y="4072526"/>
            <a:ext cx="12858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5"/>
          <p:cNvSpPr>
            <a:spLocks noChangeArrowheads="1"/>
          </p:cNvSpPr>
          <p:nvPr/>
        </p:nvSpPr>
        <p:spPr bwMode="auto">
          <a:xfrm>
            <a:off x="7653338" y="3932321"/>
            <a:ext cx="738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rgbClr val="93AF3E"/>
                </a:solidFill>
                <a:latin typeface="+mj-lt"/>
              </a:rPr>
              <a:t>colabora:</a:t>
            </a:r>
            <a:endParaRPr lang="es-ES" sz="1050" dirty="0">
              <a:latin typeface="+mj-lt"/>
            </a:endParaRPr>
          </a:p>
        </p:txBody>
      </p:sp>
      <p:sp>
        <p:nvSpPr>
          <p:cNvPr id="21" name="Rectángulo 5"/>
          <p:cNvSpPr>
            <a:spLocks noChangeArrowheads="1"/>
          </p:cNvSpPr>
          <p:nvPr/>
        </p:nvSpPr>
        <p:spPr bwMode="auto">
          <a:xfrm>
            <a:off x="337962" y="3932321"/>
            <a:ext cx="738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rgbClr val="93AF3E"/>
                </a:solidFill>
                <a:latin typeface="+mj-lt"/>
              </a:rPr>
              <a:t>colabora:</a:t>
            </a:r>
            <a:endParaRPr lang="es-ES" sz="1050" dirty="0"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962" y="4228041"/>
            <a:ext cx="1381125" cy="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404" y="261008"/>
            <a:ext cx="8826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b="1" dirty="0" smtClean="0">
                <a:solidFill>
                  <a:srgbClr val="A3AD10"/>
                </a:solidFill>
                <a:latin typeface="Helvetica" charset="0"/>
                <a:cs typeface="Helvetica" charset="0"/>
              </a:rPr>
              <a:t>¿Cómo?</a:t>
            </a:r>
            <a:endParaRPr lang="es-E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55" y="508149"/>
            <a:ext cx="5278690" cy="46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721217" y="242568"/>
            <a:ext cx="6648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¿con </a:t>
            </a:r>
            <a:r>
              <a:rPr lang="es-ES" sz="4400" b="1" dirty="0">
                <a:solidFill>
                  <a:srgbClr val="A3AD10"/>
                </a:solidFill>
                <a:latin typeface="+mj-lt"/>
                <a:cs typeface="Helvetica" charset="0"/>
              </a:rPr>
              <a:t>quién…</a:t>
            </a:r>
            <a:endParaRPr lang="es-ES" sz="4400" dirty="0">
              <a:latin typeface="+mj-lt"/>
            </a:endParaRPr>
          </a:p>
        </p:txBody>
      </p:sp>
      <p:sp>
        <p:nvSpPr>
          <p:cNvPr id="12" name="Rectángulo 3"/>
          <p:cNvSpPr>
            <a:spLocks noChangeArrowheads="1"/>
          </p:cNvSpPr>
          <p:nvPr/>
        </p:nvSpPr>
        <p:spPr bwMode="auto">
          <a:xfrm>
            <a:off x="721217" y="1153627"/>
            <a:ext cx="761141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 de 70 Expertos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reconocidos y de dilatada experiencia en construcción y rehabilitación eficientes del ámbito académico y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empresarial.</a:t>
            </a:r>
          </a:p>
          <a:p>
            <a:pPr algn="just"/>
            <a:endParaRPr lang="es-ES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Entre los 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docentes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contamos con 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12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pertenecientes a la 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UVA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profesores, catedráticos y doctores, con una extensa trayectoria en Investigación y Dirección de proyectos de </a:t>
            </a:r>
            <a:r>
              <a:rPr lang="es-ES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I+d+i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en arquitectura y urbanismo.</a:t>
            </a:r>
          </a:p>
          <a:p>
            <a:pPr algn="just"/>
            <a:endParaRPr lang="es-E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Por otro lado 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 de 60 docentes externos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de 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empresas, instituciones, entidades, centros tecnológicos y administración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con 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amplia experiencia 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en el sector de la </a:t>
            </a:r>
            <a:r>
              <a:rPr lang="es-ES" b="1" u="sng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construcción, innovación, planificación y gestión en Rehabilitación, Regeneración y Renovación Urbanas.</a:t>
            </a:r>
          </a:p>
          <a:p>
            <a:pPr algn="just"/>
            <a:endParaRPr lang="es-ES" b="1" u="sng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ES" b="1" u="sng" dirty="0" smtClean="0">
                <a:solidFill>
                  <a:schemeClr val="bg2">
                    <a:lumMod val="75000"/>
                  </a:schemeClr>
                </a:solidFill>
                <a:latin typeface="+mj-lt"/>
                <a:hlinkClick r:id="rId2"/>
              </a:rPr>
              <a:t>DOCENTES</a:t>
            </a:r>
            <a:endParaRPr lang="es-ES" b="1" u="sng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7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1904" y="860754"/>
            <a:ext cx="6648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A3AD10"/>
                </a:solidFill>
                <a:latin typeface="+mj-lt"/>
                <a:cs typeface="Helvetica" charset="0"/>
              </a:rPr>
              <a:t>para quién…? </a:t>
            </a:r>
            <a:endParaRPr lang="es-ES" sz="4400" dirty="0">
              <a:latin typeface="+mj-lt"/>
            </a:endParaRPr>
          </a:p>
        </p:txBody>
      </p:sp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2056051" y="1741984"/>
            <a:ext cx="59004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Arquitectos, arquitectos técnicos e ingenieros de la edificación.</a:t>
            </a:r>
          </a:p>
          <a:p>
            <a:pPr marL="457200" indent="-457200">
              <a:buFont typeface="Arial"/>
              <a:buChar char="•"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Ingenieros industriales y técnicos relacionados con el sector de la construcción.</a:t>
            </a:r>
          </a:p>
          <a:p>
            <a:pPr marL="457200" indent="-457200">
              <a:buFont typeface="Arial"/>
              <a:buChar char="•"/>
            </a:pP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Graduados en cualquier grado relacionado con la temática del título</a:t>
            </a:r>
          </a:p>
        </p:txBody>
      </p:sp>
    </p:spTree>
    <p:extLst>
      <p:ext uri="{BB962C8B-B14F-4D97-AF65-F5344CB8AC3E}">
        <p14:creationId xmlns:p14="http://schemas.microsoft.com/office/powerpoint/2010/main" val="36641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405" y="282904"/>
            <a:ext cx="4164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3AD10"/>
                </a:solidFill>
                <a:latin typeface="+mj-lt"/>
                <a:cs typeface="Helvetica" charset="0"/>
              </a:rPr>
              <a:t>metodología</a:t>
            </a:r>
            <a:endParaRPr lang="es-ES" sz="4000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432" y="392701"/>
            <a:ext cx="2654394" cy="488291"/>
          </a:xfrm>
          <a:prstGeom prst="rect">
            <a:avLst/>
          </a:prstGeom>
        </p:spPr>
      </p:pic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1275675" y="1467438"/>
            <a:ext cx="649104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s-ES" sz="1600" b="1" i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sz="1600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A3AD1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56823" y="1289501"/>
            <a:ext cx="77144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5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módulos de contenidos dirigidos a la adquisición de 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conocimiento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entrando en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contacto desde el primer momento con las entidades colaboradoras, consensuando con las mismas las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prácticas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 a realizar, estableciendo así la propuesta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Trabajo Fin de Máster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, cuyo objetivo principal será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sym typeface="+mn-ea"/>
              </a:rPr>
              <a:t>poner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en práctica los conocimientos que se van adquiriendo a lo largo del máster para resolver problemas concretos de la realidad empresarial.</a:t>
            </a:r>
          </a:p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Cada módulo finalizará con un 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sym typeface="+mn-ea"/>
              </a:rPr>
              <a:t>workshop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sym typeface="+mn-ea"/>
              </a:rPr>
              <a:t> que consistirá en una conferencia magistral de un especialista de reconocido prestigio en el tema del módulo, junto a un seminario en el que el alumnado interactuará con tres especialistas, revisando y completando los Trabajos Fin de Máster.</a:t>
            </a: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AR&amp;PA 20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641</TotalTime>
  <Words>1231</Words>
  <Application>Microsoft Office PowerPoint</Application>
  <PresentationFormat>Presentación en pantalla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</dc:creator>
  <cp:lastModifiedBy>HP</cp:lastModifiedBy>
  <cp:revision>91</cp:revision>
  <dcterms:created xsi:type="dcterms:W3CDTF">2016-09-26T15:12:11Z</dcterms:created>
  <dcterms:modified xsi:type="dcterms:W3CDTF">2016-11-25T08:27:08Z</dcterms:modified>
</cp:coreProperties>
</file>